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Lst>
  <p:notesMasterIdLst>
    <p:notesMasterId r:id="rId10"/>
  </p:notesMasterIdLst>
  <p:sldSz cx="14630400" cy="10972800"/>
  <p:notesSz cx="10972800" cy="14630400"/>
  <p:embeddedFontLst>
    <p:embeddedFont>
      <p:font typeface="Alice"/>
      <p:regular r:id="rId15"/>
    </p:embeddedFont>
    <p:embeddedFont>
      <p:font typeface="Alice"/>
      <p:regular r:id="rId16"/>
    </p:embeddedFont>
    <p:embeddedFont>
      <p:font typeface="Lora"/>
      <p:regular r:id="rId17"/>
    </p:embeddedFont>
    <p:embeddedFont>
      <p:font typeface="Lora"/>
      <p:regular r:id="rId18"/>
    </p:embeddedFont>
    <p:embeddedFont>
      <p:font typeface="Lora"/>
      <p:regular r:id="rId19"/>
    </p:embeddedFont>
    <p:embeddedFont>
      <p:font typeface="Lora"/>
      <p:regular r:id="rId20"/>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5" Type="http://schemas.openxmlformats.org/officeDocument/2006/relationships/font" Target="fonts/font1.fntdata"/><Relationship Id="rId16" Type="http://schemas.openxmlformats.org/officeDocument/2006/relationships/font" Target="fonts/font2.fntdata"/><Relationship Id="rId17" Type="http://schemas.openxmlformats.org/officeDocument/2006/relationships/font" Target="fonts/font3.fntdata"/><Relationship Id="rId18" Type="http://schemas.openxmlformats.org/officeDocument/2006/relationships/font" Target="fonts/font4.fntdata"/><Relationship Id="rId19" Type="http://schemas.openxmlformats.org/officeDocument/2006/relationships/font" Target="fonts/font5.fntdata"/><Relationship Id="rId20" Type="http://schemas.openxmlformats.org/officeDocument/2006/relationships/font" Target="fonts/font6.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10972800"/>
          </a:xfrm>
          <a:prstGeom prst="rect">
            <a:avLst/>
          </a:prstGeom>
          <a:solidFill>
            <a:srgbClr val="F1F2DE"/>
          </a:solidFill>
          <a:ln/>
        </p:spPr>
      </p:sp>
      <p:sp>
        <p:nvSpPr>
          <p:cNvPr id="3" name="Shape 1"/>
          <p:cNvSpPr/>
          <p:nvPr/>
        </p:nvSpPr>
        <p:spPr>
          <a:xfrm>
            <a:off x="0" y="0"/>
            <a:ext cx="14630400" cy="10972800"/>
          </a:xfrm>
          <a:prstGeom prst="rect">
            <a:avLst/>
          </a:prstGeom>
          <a:solidFill>
            <a:srgbClr val="FCFBF8"/>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10972800"/>
          </a:xfrm>
          <a:prstGeom prst="rect">
            <a:avLst/>
          </a:prstGeom>
          <a:solidFill>
            <a:srgbClr val="F1F2DE"/>
          </a:solidFill>
          <a:ln/>
        </p:spPr>
      </p:sp>
      <p:sp>
        <p:nvSpPr>
          <p:cNvPr id="3" name="Shape 1"/>
          <p:cNvSpPr/>
          <p:nvPr/>
        </p:nvSpPr>
        <p:spPr>
          <a:xfrm>
            <a:off x="0" y="0"/>
            <a:ext cx="14630400" cy="10972800"/>
          </a:xfrm>
          <a:prstGeom prst="rect">
            <a:avLst/>
          </a:prstGeom>
          <a:solidFill>
            <a:srgbClr val="FCFBF8"/>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10972800"/>
          </a:xfrm>
          <a:prstGeom prst="rect">
            <a:avLst/>
          </a:prstGeom>
          <a:solidFill>
            <a:srgbClr val="F1F2DE"/>
          </a:solidFill>
          <a:ln/>
        </p:spPr>
      </p:sp>
      <p:sp>
        <p:nvSpPr>
          <p:cNvPr id="3" name="Shape 1"/>
          <p:cNvSpPr/>
          <p:nvPr/>
        </p:nvSpPr>
        <p:spPr>
          <a:xfrm>
            <a:off x="0" y="0"/>
            <a:ext cx="14630400" cy="10972800"/>
          </a:xfrm>
          <a:prstGeom prst="rect">
            <a:avLst/>
          </a:prstGeom>
          <a:solidFill>
            <a:srgbClr val="FCFBF8"/>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10972800"/>
          </a:xfrm>
          <a:prstGeom prst="rect">
            <a:avLst/>
          </a:prstGeom>
          <a:solidFill>
            <a:srgbClr val="F1F2DE"/>
          </a:solidFill>
          <a:ln/>
        </p:spPr>
      </p:sp>
      <p:sp>
        <p:nvSpPr>
          <p:cNvPr id="3" name="Shape 1"/>
          <p:cNvSpPr/>
          <p:nvPr/>
        </p:nvSpPr>
        <p:spPr>
          <a:xfrm>
            <a:off x="0" y="0"/>
            <a:ext cx="14630400" cy="10972800"/>
          </a:xfrm>
          <a:prstGeom prst="rect">
            <a:avLst/>
          </a:prstGeom>
          <a:solidFill>
            <a:srgbClr val="FCFBF8"/>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10972800"/>
          </a:xfrm>
          <a:prstGeom prst="rect">
            <a:avLst/>
          </a:prstGeom>
          <a:solidFill>
            <a:srgbClr val="F1F2DE"/>
          </a:solidFill>
          <a:ln/>
        </p:spPr>
      </p:sp>
      <p:sp>
        <p:nvSpPr>
          <p:cNvPr id="3" name="Shape 1"/>
          <p:cNvSpPr/>
          <p:nvPr/>
        </p:nvSpPr>
        <p:spPr>
          <a:xfrm>
            <a:off x="0" y="0"/>
            <a:ext cx="14630400" cy="10972800"/>
          </a:xfrm>
          <a:prstGeom prst="rect">
            <a:avLst/>
          </a:prstGeom>
          <a:solidFill>
            <a:srgbClr val="FCFBF8"/>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10972800"/>
          </a:xfrm>
          <a:prstGeom prst="rect">
            <a:avLst/>
          </a:prstGeom>
          <a:solidFill>
            <a:srgbClr val="F1F2DE"/>
          </a:solidFill>
          <a:ln/>
        </p:spPr>
      </p:sp>
      <p:sp>
        <p:nvSpPr>
          <p:cNvPr id="3" name="Shape 1"/>
          <p:cNvSpPr/>
          <p:nvPr/>
        </p:nvSpPr>
        <p:spPr>
          <a:xfrm>
            <a:off x="0" y="0"/>
            <a:ext cx="14630400" cy="10972800"/>
          </a:xfrm>
          <a:prstGeom prst="rect">
            <a:avLst/>
          </a:prstGeom>
          <a:solidFill>
            <a:srgbClr val="FCFBF8"/>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10972800"/>
          </a:xfrm>
          <a:prstGeom prst="rect">
            <a:avLst/>
          </a:prstGeom>
          <a:solidFill>
            <a:srgbClr val="F1F2DE"/>
          </a:solidFill>
          <a:ln/>
        </p:spPr>
      </p:sp>
      <p:sp>
        <p:nvSpPr>
          <p:cNvPr id="3" name="Shape 1"/>
          <p:cNvSpPr/>
          <p:nvPr/>
        </p:nvSpPr>
        <p:spPr>
          <a:xfrm>
            <a:off x="0" y="0"/>
            <a:ext cx="14630400" cy="10972800"/>
          </a:xfrm>
          <a:prstGeom prst="rect">
            <a:avLst/>
          </a:prstGeom>
          <a:solidFill>
            <a:srgbClr val="FCFBF8"/>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10972800"/>
          </a:xfrm>
          <a:prstGeom prst="rect">
            <a:avLst/>
          </a:prstGeom>
          <a:solidFill>
            <a:srgbClr val="F1F2DE"/>
          </a:solidFill>
          <a:ln/>
        </p:spPr>
      </p:sp>
      <p:sp>
        <p:nvSpPr>
          <p:cNvPr id="3" name="Shape 1"/>
          <p:cNvSpPr/>
          <p:nvPr/>
        </p:nvSpPr>
        <p:spPr>
          <a:xfrm>
            <a:off x="0" y="0"/>
            <a:ext cx="14630400" cy="10972800"/>
          </a:xfrm>
          <a:prstGeom prst="rect">
            <a:avLst/>
          </a:prstGeom>
          <a:solidFill>
            <a:srgbClr val="FCFBF8"/>
          </a:solid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Relationship Id="rId3"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4.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8.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image" Target="../media/image-8-8.png"/><Relationship Id="rId9" Type="http://schemas.openxmlformats.org/officeDocument/2006/relationships/slideLayout" Target="../slideLayouts/slideLayout9.xml"/><Relationship Id="rId10"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10972800"/>
          </a:xfrm>
          <a:prstGeom prst="rect">
            <a:avLst/>
          </a:prstGeom>
        </p:spPr>
      </p:pic>
      <p:sp>
        <p:nvSpPr>
          <p:cNvPr id="3" name="Text 0"/>
          <p:cNvSpPr/>
          <p:nvPr/>
        </p:nvSpPr>
        <p:spPr>
          <a:xfrm>
            <a:off x="6280190" y="3343156"/>
            <a:ext cx="7556421" cy="1860233"/>
          </a:xfrm>
          <a:prstGeom prst="rect">
            <a:avLst/>
          </a:prstGeom>
          <a:noFill/>
          <a:ln/>
        </p:spPr>
        <p:txBody>
          <a:bodyPr wrap="square" lIns="0" tIns="0" rIns="0" bIns="0" rtlCol="0" anchor="t"/>
          <a:lstStyle/>
          <a:p>
            <a:pPr algn="l" indent="0" marL="0">
              <a:lnSpc>
                <a:spcPts val="4850"/>
              </a:lnSpc>
              <a:buNone/>
            </a:pPr>
            <a:r>
              <a:rPr lang="en-US" sz="3900" dirty="0">
                <a:solidFill>
                  <a:srgbClr val="233E32"/>
                </a:solidFill>
                <a:latin typeface="Alice" pitchFamily="34" charset="0"/>
                <a:ea typeface="Alice" pitchFamily="34" charset="-122"/>
                <a:cs typeface="Alice" pitchFamily="34" charset="-120"/>
              </a:rPr>
              <a:t>GIRCEDUMDA_AVOA_GWGwDV: An Advanced Ensemble Optimization Framework</a:t>
            </a:r>
            <a:endParaRPr lang="en-US" sz="3900" dirty="0"/>
          </a:p>
        </p:txBody>
      </p:sp>
      <p:sp>
        <p:nvSpPr>
          <p:cNvPr id="4" name="Text 1"/>
          <p:cNvSpPr/>
          <p:nvPr/>
        </p:nvSpPr>
        <p:spPr>
          <a:xfrm>
            <a:off x="6280190" y="5501045"/>
            <a:ext cx="7556421" cy="952619"/>
          </a:xfrm>
          <a:prstGeom prst="rect">
            <a:avLst/>
          </a:prstGeom>
          <a:noFill/>
          <a:ln/>
        </p:spPr>
        <p:txBody>
          <a:bodyPr wrap="square" lIns="0" tIns="0" rIns="0" bIns="0" rtlCol="0" anchor="t"/>
          <a:lstStyle/>
          <a:p>
            <a:pPr algn="l" indent="0" marL="0">
              <a:lnSpc>
                <a:spcPts val="2500"/>
              </a:lnSpc>
              <a:buNone/>
            </a:pPr>
            <a:r>
              <a:rPr lang="en-US" sz="1550" dirty="0">
                <a:solidFill>
                  <a:srgbClr val="2C2821"/>
                </a:solidFill>
                <a:latin typeface="Lora" pitchFamily="34" charset="0"/>
                <a:ea typeface="Lora" pitchFamily="34" charset="-122"/>
                <a:cs typeface="Lora" pitchFamily="34" charset="-120"/>
              </a:rPr>
              <a:t>A collaborative research project developed by the Universidad Nacional de Colombia (UNAL), Switching Battery (SW), and the Center for Research on Microgrids (CROM). </a:t>
            </a:r>
            <a:endParaRPr lang="en-US" sz="1550" dirty="0"/>
          </a:p>
        </p:txBody>
      </p:sp>
      <p:sp>
        <p:nvSpPr>
          <p:cNvPr id="5" name="Text 2"/>
          <p:cNvSpPr/>
          <p:nvPr/>
        </p:nvSpPr>
        <p:spPr>
          <a:xfrm>
            <a:off x="6280190" y="6676906"/>
            <a:ext cx="7556421" cy="952619"/>
          </a:xfrm>
          <a:prstGeom prst="rect">
            <a:avLst/>
          </a:prstGeom>
          <a:noFill/>
          <a:ln/>
        </p:spPr>
        <p:txBody>
          <a:bodyPr wrap="square" lIns="0" tIns="0" rIns="0" bIns="0" rtlCol="0" anchor="t"/>
          <a:lstStyle/>
          <a:p>
            <a:pPr algn="l" indent="0" marL="0">
              <a:lnSpc>
                <a:spcPts val="2500"/>
              </a:lnSpc>
              <a:buNone/>
            </a:pPr>
            <a:r>
              <a:rPr lang="en-US" sz="1550" dirty="0">
                <a:solidFill>
                  <a:srgbClr val="2C2821"/>
                </a:solidFill>
                <a:latin typeface="Lora" pitchFamily="34" charset="0"/>
                <a:ea typeface="Lora" pitchFamily="34" charset="-122"/>
                <a:cs typeface="Lora" pitchFamily="34" charset="-120"/>
              </a:rPr>
              <a:t>This presentation outlines our novel ensemble approach that combines three powerful optimization methodologies to solve complex computational problems with exceptional efficiency and accuracy.</a:t>
            </a:r>
            <a:endParaRPr lang="en-US" sz="15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1877735"/>
            <a:ext cx="10323076" cy="620078"/>
          </a:xfrm>
          <a:prstGeom prst="rect">
            <a:avLst/>
          </a:prstGeom>
          <a:noFill/>
          <a:ln/>
        </p:spPr>
        <p:txBody>
          <a:bodyPr wrap="none" lIns="0" tIns="0" rIns="0" bIns="0" rtlCol="0" anchor="t"/>
          <a:lstStyle/>
          <a:p>
            <a:pPr algn="l" indent="0" marL="0">
              <a:lnSpc>
                <a:spcPts val="4850"/>
              </a:lnSpc>
              <a:buNone/>
            </a:pPr>
            <a:r>
              <a:rPr lang="en-US" sz="3900" dirty="0">
                <a:solidFill>
                  <a:srgbClr val="233E32"/>
                </a:solidFill>
                <a:latin typeface="Alice" pitchFamily="34" charset="0"/>
                <a:ea typeface="Alice" pitchFamily="34" charset="-122"/>
                <a:cs typeface="Alice" pitchFamily="34" charset="-120"/>
              </a:rPr>
              <a:t>Research Team and Institutional Collaboration</a:t>
            </a:r>
            <a:endParaRPr lang="en-US" sz="3900" dirty="0"/>
          </a:p>
        </p:txBody>
      </p:sp>
      <p:sp>
        <p:nvSpPr>
          <p:cNvPr id="3" name="Shape 1"/>
          <p:cNvSpPr/>
          <p:nvPr/>
        </p:nvSpPr>
        <p:spPr>
          <a:xfrm>
            <a:off x="793790" y="2894648"/>
            <a:ext cx="4215289" cy="5659636"/>
          </a:xfrm>
          <a:prstGeom prst="roundRect">
            <a:avLst>
              <a:gd name="adj" fmla="val 706"/>
            </a:avLst>
          </a:prstGeom>
          <a:noFill/>
          <a:ln w="22860">
            <a:solidFill>
              <a:srgbClr val="D6D3CC"/>
            </a:solidFill>
            <a:prstDash val="solid"/>
          </a:ln>
        </p:spPr>
      </p:sp>
      <p:sp>
        <p:nvSpPr>
          <p:cNvPr id="4" name="Text 2"/>
          <p:cNvSpPr/>
          <p:nvPr/>
        </p:nvSpPr>
        <p:spPr>
          <a:xfrm>
            <a:off x="1015008" y="3115866"/>
            <a:ext cx="3772853" cy="930473"/>
          </a:xfrm>
          <a:prstGeom prst="rect">
            <a:avLst/>
          </a:prstGeom>
          <a:noFill/>
          <a:ln/>
        </p:spPr>
        <p:txBody>
          <a:bodyPr wrap="square" lIns="0" tIns="0" rIns="0" bIns="0" rtlCol="0" anchor="t"/>
          <a:lstStyle/>
          <a:p>
            <a:pPr algn="l" indent="0" marL="0">
              <a:lnSpc>
                <a:spcPts val="2400"/>
              </a:lnSpc>
              <a:buNone/>
            </a:pPr>
            <a:r>
              <a:rPr lang="en-US" sz="1950" dirty="0">
                <a:solidFill>
                  <a:srgbClr val="2C2821"/>
                </a:solidFill>
                <a:latin typeface="Alice" pitchFamily="34" charset="0"/>
                <a:ea typeface="Alice" pitchFamily="34" charset="-122"/>
                <a:cs typeface="Alice" pitchFamily="34" charset="-120"/>
              </a:rPr>
              <a:t>National University of Colombia- Universidad Nacional de Colombia (UNAL)</a:t>
            </a:r>
            <a:endParaRPr lang="en-US" sz="1950" dirty="0"/>
          </a:p>
        </p:txBody>
      </p:sp>
      <p:sp>
        <p:nvSpPr>
          <p:cNvPr id="5" name="Text 3"/>
          <p:cNvSpPr/>
          <p:nvPr/>
        </p:nvSpPr>
        <p:spPr>
          <a:xfrm>
            <a:off x="1015008" y="4165402"/>
            <a:ext cx="3772853" cy="635079"/>
          </a:xfrm>
          <a:prstGeom prst="rect">
            <a:avLst/>
          </a:prstGeom>
          <a:noFill/>
          <a:ln/>
        </p:spPr>
        <p:txBody>
          <a:bodyPr wrap="square" lIns="0" tIns="0" rIns="0" bIns="0" rtlCol="0" anchor="t"/>
          <a:lstStyle/>
          <a:p>
            <a:pPr algn="l" indent="0" marL="0">
              <a:lnSpc>
                <a:spcPts val="2500"/>
              </a:lnSpc>
              <a:buNone/>
            </a:pPr>
            <a:r>
              <a:rPr lang="en-US" sz="1550" dirty="0">
                <a:solidFill>
                  <a:srgbClr val="2C2821"/>
                </a:solidFill>
                <a:latin typeface="Lora" pitchFamily="34" charset="0"/>
                <a:ea typeface="Lora" pitchFamily="34" charset="-122"/>
                <a:cs typeface="Lora" pitchFamily="34" charset="-120"/>
              </a:rPr>
              <a:t>Freiman Santiago Cepeda Sanchez (fcepedas@unal.edu.co)</a:t>
            </a:r>
            <a:endParaRPr lang="en-US" sz="1550" dirty="0"/>
          </a:p>
        </p:txBody>
      </p:sp>
      <p:sp>
        <p:nvSpPr>
          <p:cNvPr id="6" name="Text 4"/>
          <p:cNvSpPr/>
          <p:nvPr/>
        </p:nvSpPr>
        <p:spPr>
          <a:xfrm>
            <a:off x="1015008" y="4919543"/>
            <a:ext cx="3772853" cy="635079"/>
          </a:xfrm>
          <a:prstGeom prst="rect">
            <a:avLst/>
          </a:prstGeom>
          <a:noFill/>
          <a:ln/>
        </p:spPr>
        <p:txBody>
          <a:bodyPr wrap="square" lIns="0" tIns="0" rIns="0" bIns="0" rtlCol="0" anchor="t"/>
          <a:lstStyle/>
          <a:p>
            <a:pPr algn="l" indent="0" marL="0">
              <a:lnSpc>
                <a:spcPts val="2500"/>
              </a:lnSpc>
              <a:buNone/>
            </a:pPr>
            <a:r>
              <a:rPr lang="en-US" sz="1550" dirty="0">
                <a:solidFill>
                  <a:srgbClr val="2C2821"/>
                </a:solidFill>
                <a:latin typeface="Lora" pitchFamily="34" charset="0"/>
                <a:ea typeface="Lora" pitchFamily="34" charset="-122"/>
                <a:cs typeface="Lora" pitchFamily="34" charset="-120"/>
              </a:rPr>
              <a:t>Maria Angelica Cortavarria Salas (mcortavarria@unal.edu.co)</a:t>
            </a:r>
            <a:endParaRPr lang="en-US" sz="1550" dirty="0"/>
          </a:p>
        </p:txBody>
      </p:sp>
      <p:sp>
        <p:nvSpPr>
          <p:cNvPr id="7" name="Text 5"/>
          <p:cNvSpPr/>
          <p:nvPr/>
        </p:nvSpPr>
        <p:spPr>
          <a:xfrm>
            <a:off x="1015008" y="5673685"/>
            <a:ext cx="3772853" cy="317540"/>
          </a:xfrm>
          <a:prstGeom prst="rect">
            <a:avLst/>
          </a:prstGeom>
          <a:noFill/>
          <a:ln/>
        </p:spPr>
        <p:txBody>
          <a:bodyPr wrap="none" lIns="0" tIns="0" rIns="0" bIns="0" rtlCol="0" anchor="t"/>
          <a:lstStyle/>
          <a:p>
            <a:pPr algn="l" indent="0" marL="0">
              <a:lnSpc>
                <a:spcPts val="2500"/>
              </a:lnSpc>
              <a:buNone/>
            </a:pPr>
            <a:r>
              <a:rPr lang="en-US" sz="1550" dirty="0">
                <a:solidFill>
                  <a:srgbClr val="2C2821"/>
                </a:solidFill>
                <a:latin typeface="Lora" pitchFamily="34" charset="0"/>
                <a:ea typeface="Lora" pitchFamily="34" charset="-122"/>
                <a:cs typeface="Lora" pitchFamily="34" charset="-120"/>
              </a:rPr>
              <a:t>Sergio Rivera (srriverar@unal.edu.co)</a:t>
            </a:r>
            <a:endParaRPr lang="en-US" sz="1550" dirty="0"/>
          </a:p>
        </p:txBody>
      </p:sp>
      <p:sp>
        <p:nvSpPr>
          <p:cNvPr id="8" name="Text 6"/>
          <p:cNvSpPr/>
          <p:nvPr/>
        </p:nvSpPr>
        <p:spPr>
          <a:xfrm>
            <a:off x="1015008" y="6110287"/>
            <a:ext cx="3772853" cy="2222778"/>
          </a:xfrm>
          <a:prstGeom prst="rect">
            <a:avLst/>
          </a:prstGeom>
          <a:noFill/>
          <a:ln/>
        </p:spPr>
        <p:txBody>
          <a:bodyPr wrap="square" lIns="0" tIns="0" rIns="0" bIns="0" rtlCol="0" anchor="t"/>
          <a:lstStyle/>
          <a:p>
            <a:pPr algn="l" indent="0" marL="0">
              <a:lnSpc>
                <a:spcPts val="2500"/>
              </a:lnSpc>
              <a:buNone/>
            </a:pPr>
            <a:r>
              <a:rPr lang="en-US" sz="1550" dirty="0">
                <a:solidFill>
                  <a:srgbClr val="2C2821"/>
                </a:solidFill>
                <a:latin typeface="Lora" pitchFamily="34" charset="0"/>
                <a:ea typeface="Lora" pitchFamily="34" charset="-122"/>
                <a:cs typeface="Lora" pitchFamily="34" charset="-120"/>
              </a:rPr>
              <a:t>Research institution providing academic expertise in evolutionary algorithms and optimization theory. UNAL's computational laboratories facilitated the development and testing of the ensemble framework across multiple problem domains.</a:t>
            </a:r>
            <a:endParaRPr lang="en-US" sz="1550" dirty="0"/>
          </a:p>
        </p:txBody>
      </p:sp>
      <p:sp>
        <p:nvSpPr>
          <p:cNvPr id="9" name="Shape 7"/>
          <p:cNvSpPr/>
          <p:nvPr/>
        </p:nvSpPr>
        <p:spPr>
          <a:xfrm>
            <a:off x="5207437" y="2894648"/>
            <a:ext cx="4215408" cy="5659636"/>
          </a:xfrm>
          <a:prstGeom prst="roundRect">
            <a:avLst>
              <a:gd name="adj" fmla="val 706"/>
            </a:avLst>
          </a:prstGeom>
          <a:noFill/>
          <a:ln w="22860">
            <a:solidFill>
              <a:srgbClr val="D6D3CC"/>
            </a:solidFill>
            <a:prstDash val="solid"/>
          </a:ln>
        </p:spPr>
      </p:sp>
      <p:sp>
        <p:nvSpPr>
          <p:cNvPr id="10" name="Text 8"/>
          <p:cNvSpPr/>
          <p:nvPr/>
        </p:nvSpPr>
        <p:spPr>
          <a:xfrm>
            <a:off x="5428655" y="3115866"/>
            <a:ext cx="2549604" cy="310158"/>
          </a:xfrm>
          <a:prstGeom prst="rect">
            <a:avLst/>
          </a:prstGeom>
          <a:noFill/>
          <a:ln/>
        </p:spPr>
        <p:txBody>
          <a:bodyPr wrap="none" lIns="0" tIns="0" rIns="0" bIns="0" rtlCol="0" anchor="t"/>
          <a:lstStyle/>
          <a:p>
            <a:pPr algn="l" indent="0" marL="0">
              <a:lnSpc>
                <a:spcPts val="2400"/>
              </a:lnSpc>
              <a:buNone/>
            </a:pPr>
            <a:r>
              <a:rPr lang="en-US" sz="1950" dirty="0">
                <a:solidFill>
                  <a:srgbClr val="2C2821"/>
                </a:solidFill>
                <a:latin typeface="Alice" pitchFamily="34" charset="0"/>
                <a:ea typeface="Alice" pitchFamily="34" charset="-122"/>
                <a:cs typeface="Alice" pitchFamily="34" charset="-120"/>
              </a:rPr>
              <a:t>Switching Battery (SW)</a:t>
            </a:r>
            <a:endParaRPr lang="en-US" sz="1950" dirty="0"/>
          </a:p>
        </p:txBody>
      </p:sp>
      <p:sp>
        <p:nvSpPr>
          <p:cNvPr id="11" name="Text 9"/>
          <p:cNvSpPr/>
          <p:nvPr/>
        </p:nvSpPr>
        <p:spPr>
          <a:xfrm>
            <a:off x="5428655" y="3545086"/>
            <a:ext cx="3772972" cy="635079"/>
          </a:xfrm>
          <a:prstGeom prst="rect">
            <a:avLst/>
          </a:prstGeom>
          <a:noFill/>
          <a:ln/>
        </p:spPr>
        <p:txBody>
          <a:bodyPr wrap="square" lIns="0" tIns="0" rIns="0" bIns="0" rtlCol="0" anchor="t"/>
          <a:lstStyle/>
          <a:p>
            <a:pPr algn="l" indent="0" marL="0">
              <a:lnSpc>
                <a:spcPts val="2500"/>
              </a:lnSpc>
              <a:buNone/>
            </a:pPr>
            <a:r>
              <a:rPr lang="en-US" sz="1550" dirty="0">
                <a:solidFill>
                  <a:srgbClr val="2C2821"/>
                </a:solidFill>
                <a:latin typeface="Lora" pitchFamily="34" charset="0"/>
                <a:ea typeface="Lora" pitchFamily="34" charset="-122"/>
                <a:cs typeface="Lora" pitchFamily="34" charset="-120"/>
              </a:rPr>
              <a:t>Kannappan Chettiar (kc@switchingbattery.com)</a:t>
            </a:r>
            <a:endParaRPr lang="en-US" sz="1550" dirty="0"/>
          </a:p>
        </p:txBody>
      </p:sp>
      <p:sp>
        <p:nvSpPr>
          <p:cNvPr id="12" name="Text 10"/>
          <p:cNvSpPr/>
          <p:nvPr/>
        </p:nvSpPr>
        <p:spPr>
          <a:xfrm>
            <a:off x="5428655" y="4299228"/>
            <a:ext cx="3772972" cy="2222778"/>
          </a:xfrm>
          <a:prstGeom prst="rect">
            <a:avLst/>
          </a:prstGeom>
          <a:noFill/>
          <a:ln/>
        </p:spPr>
        <p:txBody>
          <a:bodyPr wrap="square" lIns="0" tIns="0" rIns="0" bIns="0" rtlCol="0" anchor="t"/>
          <a:lstStyle/>
          <a:p>
            <a:pPr algn="l" indent="0" marL="0">
              <a:lnSpc>
                <a:spcPts val="2500"/>
              </a:lnSpc>
              <a:buNone/>
            </a:pPr>
            <a:r>
              <a:rPr lang="en-US" sz="1550" dirty="0">
                <a:solidFill>
                  <a:srgbClr val="2C2821"/>
                </a:solidFill>
                <a:latin typeface="Lora" pitchFamily="34" charset="0"/>
                <a:ea typeface="Lora" pitchFamily="34" charset="-122"/>
                <a:cs typeface="Lora" pitchFamily="34" charset="-120"/>
              </a:rPr>
              <a:t>Industrial partner specializing in energy storage solutions. SW contributed practical optimization problems and validation methodologies, ensuring the algorithm's applicability to real-world energy management scenarios requiring precise computational efficiency.</a:t>
            </a:r>
            <a:endParaRPr lang="en-US" sz="1550" dirty="0"/>
          </a:p>
        </p:txBody>
      </p:sp>
      <p:sp>
        <p:nvSpPr>
          <p:cNvPr id="13" name="Shape 11"/>
          <p:cNvSpPr/>
          <p:nvPr/>
        </p:nvSpPr>
        <p:spPr>
          <a:xfrm>
            <a:off x="9621203" y="2894648"/>
            <a:ext cx="4215289" cy="5659636"/>
          </a:xfrm>
          <a:prstGeom prst="roundRect">
            <a:avLst>
              <a:gd name="adj" fmla="val 706"/>
            </a:avLst>
          </a:prstGeom>
          <a:noFill/>
          <a:ln w="22860">
            <a:solidFill>
              <a:srgbClr val="D6D3CC"/>
            </a:solidFill>
            <a:prstDash val="solid"/>
          </a:ln>
        </p:spPr>
      </p:sp>
      <p:sp>
        <p:nvSpPr>
          <p:cNvPr id="14" name="Text 12"/>
          <p:cNvSpPr/>
          <p:nvPr/>
        </p:nvSpPr>
        <p:spPr>
          <a:xfrm>
            <a:off x="9842421" y="3115866"/>
            <a:ext cx="3772853" cy="620316"/>
          </a:xfrm>
          <a:prstGeom prst="rect">
            <a:avLst/>
          </a:prstGeom>
          <a:noFill/>
          <a:ln/>
        </p:spPr>
        <p:txBody>
          <a:bodyPr wrap="square" lIns="0" tIns="0" rIns="0" bIns="0" rtlCol="0" anchor="t"/>
          <a:lstStyle/>
          <a:p>
            <a:pPr algn="l" indent="0" marL="0">
              <a:lnSpc>
                <a:spcPts val="2400"/>
              </a:lnSpc>
              <a:buNone/>
            </a:pPr>
            <a:r>
              <a:rPr lang="en-US" sz="1950" dirty="0">
                <a:solidFill>
                  <a:srgbClr val="2C2821"/>
                </a:solidFill>
                <a:latin typeface="Alice" pitchFamily="34" charset="0"/>
                <a:ea typeface="Alice" pitchFamily="34" charset="-122"/>
                <a:cs typeface="Alice" pitchFamily="34" charset="-120"/>
              </a:rPr>
              <a:t>Center for Research on Microgrids (CROM)</a:t>
            </a:r>
            <a:endParaRPr lang="en-US" sz="1950" dirty="0"/>
          </a:p>
        </p:txBody>
      </p:sp>
      <p:sp>
        <p:nvSpPr>
          <p:cNvPr id="15" name="Text 13"/>
          <p:cNvSpPr/>
          <p:nvPr/>
        </p:nvSpPr>
        <p:spPr>
          <a:xfrm>
            <a:off x="9842421" y="3855244"/>
            <a:ext cx="3772853" cy="317540"/>
          </a:xfrm>
          <a:prstGeom prst="rect">
            <a:avLst/>
          </a:prstGeom>
          <a:noFill/>
          <a:ln/>
        </p:spPr>
        <p:txBody>
          <a:bodyPr wrap="none" lIns="0" tIns="0" rIns="0" bIns="0" rtlCol="0" anchor="t"/>
          <a:lstStyle/>
          <a:p>
            <a:pPr algn="l" indent="0" marL="0">
              <a:lnSpc>
                <a:spcPts val="2500"/>
              </a:lnSpc>
              <a:buNone/>
            </a:pPr>
            <a:r>
              <a:rPr lang="en-US" sz="1550" dirty="0">
                <a:solidFill>
                  <a:srgbClr val="2C2821"/>
                </a:solidFill>
                <a:latin typeface="Lora" pitchFamily="34" charset="0"/>
                <a:ea typeface="Lora" pitchFamily="34" charset="-122"/>
                <a:cs typeface="Lora" pitchFamily="34" charset="-120"/>
              </a:rPr>
              <a:t>Joseph Guerrero (joz@energy.aau.dk)</a:t>
            </a:r>
            <a:endParaRPr lang="en-US" sz="1550" dirty="0"/>
          </a:p>
        </p:txBody>
      </p:sp>
      <p:sp>
        <p:nvSpPr>
          <p:cNvPr id="16" name="Text 14"/>
          <p:cNvSpPr/>
          <p:nvPr/>
        </p:nvSpPr>
        <p:spPr>
          <a:xfrm>
            <a:off x="9842421" y="4291846"/>
            <a:ext cx="3772853" cy="2540318"/>
          </a:xfrm>
          <a:prstGeom prst="rect">
            <a:avLst/>
          </a:prstGeom>
          <a:noFill/>
          <a:ln/>
        </p:spPr>
        <p:txBody>
          <a:bodyPr wrap="square" lIns="0" tIns="0" rIns="0" bIns="0" rtlCol="0" anchor="t"/>
          <a:lstStyle/>
          <a:p>
            <a:pPr algn="l" indent="0" marL="0">
              <a:lnSpc>
                <a:spcPts val="2500"/>
              </a:lnSpc>
              <a:buNone/>
            </a:pPr>
            <a:r>
              <a:rPr lang="en-US" sz="1550" dirty="0">
                <a:solidFill>
                  <a:srgbClr val="2C2821"/>
                </a:solidFill>
                <a:latin typeface="Lora" pitchFamily="34" charset="0"/>
                <a:ea typeface="Lora" pitchFamily="34" charset="-122"/>
                <a:cs typeface="Lora" pitchFamily="34" charset="-120"/>
              </a:rPr>
              <a:t>Research center focusing on microgrid technologies and distributed energy systems. CROM provided domain expertise in complex system optimization and computational resource management strategies for large-scale energy optimization challenges.</a:t>
            </a:r>
            <a:endParaRPr lang="en-US" sz="1550" dirty="0"/>
          </a:p>
        </p:txBody>
      </p:sp>
      <p:sp>
        <p:nvSpPr>
          <p:cNvPr id="17" name="Text 15"/>
          <p:cNvSpPr/>
          <p:nvPr/>
        </p:nvSpPr>
        <p:spPr>
          <a:xfrm>
            <a:off x="793790" y="8777526"/>
            <a:ext cx="13042821" cy="317540"/>
          </a:xfrm>
          <a:prstGeom prst="rect">
            <a:avLst/>
          </a:prstGeom>
          <a:noFill/>
          <a:ln/>
        </p:spPr>
        <p:txBody>
          <a:bodyPr wrap="none" lIns="0" tIns="0" rIns="0" bIns="0" rtlCol="0" anchor="t"/>
          <a:lstStyle/>
          <a:p>
            <a:pPr algn="l" indent="0" marL="0">
              <a:lnSpc>
                <a:spcPts val="2500"/>
              </a:lnSpc>
              <a:buNone/>
            </a:pPr>
            <a:endParaRPr lang="en-US" sz="15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625554"/>
            <a:ext cx="9828014" cy="496133"/>
          </a:xfrm>
          <a:prstGeom prst="rect">
            <a:avLst/>
          </a:prstGeom>
          <a:noFill/>
          <a:ln/>
        </p:spPr>
        <p:txBody>
          <a:bodyPr wrap="none" lIns="0" tIns="0" rIns="0" bIns="0" rtlCol="0" anchor="t"/>
          <a:lstStyle/>
          <a:p>
            <a:pPr algn="l" indent="0" marL="0">
              <a:lnSpc>
                <a:spcPts val="3900"/>
              </a:lnSpc>
              <a:buNone/>
            </a:pPr>
            <a:r>
              <a:rPr lang="en-US" sz="3100" dirty="0">
                <a:solidFill>
                  <a:srgbClr val="233E32"/>
                </a:solidFill>
                <a:latin typeface="Alice" pitchFamily="34" charset="0"/>
                <a:ea typeface="Alice" pitchFamily="34" charset="-122"/>
                <a:cs typeface="Alice" pitchFamily="34" charset="-120"/>
              </a:rPr>
              <a:t>Algorithm Components and Methodological Framework</a:t>
            </a:r>
            <a:endParaRPr lang="en-US" sz="3100" dirty="0"/>
          </a:p>
        </p:txBody>
      </p:sp>
      <p:pic>
        <p:nvPicPr>
          <p:cNvPr id="3" name="Image 0" descr="preencoded.png">    </p:cNvPr>
          <p:cNvPicPr>
            <a:picLocks noChangeAspect="1"/>
          </p:cNvPicPr>
          <p:nvPr/>
        </p:nvPicPr>
        <p:blipFill>
          <a:blip r:embed="rId1"/>
          <a:stretch>
            <a:fillRect/>
          </a:stretch>
        </p:blipFill>
        <p:spPr>
          <a:xfrm>
            <a:off x="793790" y="1538407"/>
            <a:ext cx="6327815" cy="6327815"/>
          </a:xfrm>
          <a:prstGeom prst="rect">
            <a:avLst/>
          </a:prstGeom>
        </p:spPr>
      </p:pic>
      <p:sp>
        <p:nvSpPr>
          <p:cNvPr id="4" name="Text 1"/>
          <p:cNvSpPr/>
          <p:nvPr/>
        </p:nvSpPr>
        <p:spPr>
          <a:xfrm>
            <a:off x="793790" y="8044815"/>
            <a:ext cx="3920728" cy="297656"/>
          </a:xfrm>
          <a:prstGeom prst="rect">
            <a:avLst/>
          </a:prstGeom>
          <a:noFill/>
          <a:ln/>
        </p:spPr>
        <p:txBody>
          <a:bodyPr wrap="none" lIns="0" tIns="0" rIns="0" bIns="0" rtlCol="0" anchor="t"/>
          <a:lstStyle/>
          <a:p>
            <a:pPr algn="l" indent="0" marL="0">
              <a:lnSpc>
                <a:spcPts val="2300"/>
              </a:lnSpc>
              <a:buNone/>
            </a:pPr>
            <a:r>
              <a:rPr lang="en-US" sz="1850" dirty="0">
                <a:solidFill>
                  <a:srgbClr val="233E32"/>
                </a:solidFill>
                <a:latin typeface="Alice" pitchFamily="34" charset="0"/>
                <a:ea typeface="Alice" pitchFamily="34" charset="-122"/>
                <a:cs typeface="Alice" pitchFamily="34" charset="-120"/>
              </a:rPr>
              <a:t>Ensemble Optimization Architecture</a:t>
            </a:r>
            <a:endParaRPr lang="en-US" sz="1850" dirty="0"/>
          </a:p>
        </p:txBody>
      </p:sp>
      <p:sp>
        <p:nvSpPr>
          <p:cNvPr id="5" name="Text 2"/>
          <p:cNvSpPr/>
          <p:nvPr/>
        </p:nvSpPr>
        <p:spPr>
          <a:xfrm>
            <a:off x="793790" y="8501182"/>
            <a:ext cx="6327815" cy="1270397"/>
          </a:xfrm>
          <a:prstGeom prst="rect">
            <a:avLst/>
          </a:prstGeom>
          <a:noFill/>
          <a:ln/>
        </p:spPr>
        <p:txBody>
          <a:bodyPr wrap="square" lIns="0" tIns="0" rIns="0" bIns="0" rtlCol="0" anchor="t"/>
          <a:lstStyle/>
          <a:p>
            <a:pPr algn="l" indent="0" marL="0">
              <a:lnSpc>
                <a:spcPts val="2000"/>
              </a:lnSpc>
              <a:buNone/>
            </a:pPr>
            <a:r>
              <a:rPr lang="en-US" sz="1250" dirty="0">
                <a:solidFill>
                  <a:srgbClr val="2C2821"/>
                </a:solidFill>
                <a:latin typeface="Lora" pitchFamily="34" charset="0"/>
                <a:ea typeface="Lora" pitchFamily="34" charset="-122"/>
                <a:cs typeface="Lora" pitchFamily="34" charset="-120"/>
              </a:rPr>
              <a:t>The GIRCEDUMDA_AVOA_GWGwDVO algorithm represents a significant advancement in hybrid optimization techniques, integrating three distinct methodological approaches that complement each other through a carefully designed control mechanism. The ensemble leverages the strengths of each component while mitigating their individual limitations.</a:t>
            </a:r>
            <a:endParaRPr lang="en-US" sz="1250" dirty="0"/>
          </a:p>
        </p:txBody>
      </p:sp>
      <p:pic>
        <p:nvPicPr>
          <p:cNvPr id="6" name="Image 1" descr="preencoded.png">    </p:cNvPr>
          <p:cNvPicPr>
            <a:picLocks noChangeAspect="1"/>
          </p:cNvPicPr>
          <p:nvPr/>
        </p:nvPicPr>
        <p:blipFill>
          <a:blip r:embed="rId2"/>
          <a:stretch>
            <a:fillRect/>
          </a:stretch>
        </p:blipFill>
        <p:spPr>
          <a:xfrm>
            <a:off x="7516416" y="1538407"/>
            <a:ext cx="793790" cy="1740456"/>
          </a:xfrm>
          <a:prstGeom prst="rect">
            <a:avLst/>
          </a:prstGeom>
        </p:spPr>
      </p:pic>
      <p:sp>
        <p:nvSpPr>
          <p:cNvPr id="7" name="Text 3"/>
          <p:cNvSpPr/>
          <p:nvPr/>
        </p:nvSpPr>
        <p:spPr>
          <a:xfrm>
            <a:off x="8468916" y="1697117"/>
            <a:ext cx="4406979" cy="248007"/>
          </a:xfrm>
          <a:prstGeom prst="rect">
            <a:avLst/>
          </a:prstGeom>
          <a:noFill/>
          <a:ln/>
        </p:spPr>
        <p:txBody>
          <a:bodyPr wrap="none" lIns="0" tIns="0" rIns="0" bIns="0" rtlCol="0" anchor="t"/>
          <a:lstStyle/>
          <a:p>
            <a:pPr algn="l" indent="0" marL="0">
              <a:lnSpc>
                <a:spcPts val="1950"/>
              </a:lnSpc>
              <a:buNone/>
            </a:pPr>
            <a:r>
              <a:rPr lang="en-US" sz="1550" dirty="0">
                <a:solidFill>
                  <a:srgbClr val="2C2821"/>
                </a:solidFill>
                <a:latin typeface="Alice" pitchFamily="34" charset="0"/>
                <a:ea typeface="Alice" pitchFamily="34" charset="-122"/>
                <a:cs typeface="Alice" pitchFamily="34" charset="-120"/>
              </a:rPr>
              <a:t>Artificial Vultures Optimization Algorithm (AVOA)</a:t>
            </a:r>
            <a:endParaRPr lang="en-US" sz="1550" dirty="0"/>
          </a:p>
        </p:txBody>
      </p:sp>
      <p:sp>
        <p:nvSpPr>
          <p:cNvPr id="8" name="Text 4"/>
          <p:cNvSpPr/>
          <p:nvPr/>
        </p:nvSpPr>
        <p:spPr>
          <a:xfrm>
            <a:off x="8468916" y="2103834"/>
            <a:ext cx="5375315" cy="1016318"/>
          </a:xfrm>
          <a:prstGeom prst="rect">
            <a:avLst/>
          </a:prstGeom>
          <a:noFill/>
          <a:ln/>
        </p:spPr>
        <p:txBody>
          <a:bodyPr wrap="square" lIns="0" tIns="0" rIns="0" bIns="0" rtlCol="0" anchor="t"/>
          <a:lstStyle/>
          <a:p>
            <a:pPr algn="l" indent="0" marL="0">
              <a:lnSpc>
                <a:spcPts val="2000"/>
              </a:lnSpc>
              <a:buNone/>
            </a:pPr>
            <a:r>
              <a:rPr lang="en-US" sz="1250" dirty="0">
                <a:solidFill>
                  <a:srgbClr val="2C2821"/>
                </a:solidFill>
                <a:latin typeface="Lora" pitchFamily="34" charset="0"/>
                <a:ea typeface="Lora" pitchFamily="34" charset="-122"/>
                <a:cs typeface="Lora" pitchFamily="34" charset="-120"/>
              </a:rPr>
              <a:t>Bio-inspired algorithm modeling vulture foraging behavior with powerful exploration capabilities. Simulates vultures' efficient search patterns through exploration and exploitation phases, maintaining population diversity while converging on optimal solutions.</a:t>
            </a:r>
            <a:endParaRPr lang="en-US" sz="1250" dirty="0"/>
          </a:p>
        </p:txBody>
      </p:sp>
      <p:pic>
        <p:nvPicPr>
          <p:cNvPr id="9" name="Image 2" descr="preencoded.png">    </p:cNvPr>
          <p:cNvPicPr>
            <a:picLocks noChangeAspect="1"/>
          </p:cNvPicPr>
          <p:nvPr/>
        </p:nvPicPr>
        <p:blipFill>
          <a:blip r:embed="rId3"/>
          <a:stretch>
            <a:fillRect/>
          </a:stretch>
        </p:blipFill>
        <p:spPr>
          <a:xfrm>
            <a:off x="7516416" y="3278862"/>
            <a:ext cx="793790" cy="1988463"/>
          </a:xfrm>
          <a:prstGeom prst="rect">
            <a:avLst/>
          </a:prstGeom>
        </p:spPr>
      </p:pic>
      <p:sp>
        <p:nvSpPr>
          <p:cNvPr id="10" name="Text 5"/>
          <p:cNvSpPr/>
          <p:nvPr/>
        </p:nvSpPr>
        <p:spPr>
          <a:xfrm>
            <a:off x="8468916" y="3437573"/>
            <a:ext cx="5375315" cy="496014"/>
          </a:xfrm>
          <a:prstGeom prst="rect">
            <a:avLst/>
          </a:prstGeom>
          <a:noFill/>
          <a:ln/>
        </p:spPr>
        <p:txBody>
          <a:bodyPr wrap="square" lIns="0" tIns="0" rIns="0" bIns="0" rtlCol="0" anchor="t"/>
          <a:lstStyle/>
          <a:p>
            <a:pPr algn="l" indent="0" marL="0">
              <a:lnSpc>
                <a:spcPts val="1950"/>
              </a:lnSpc>
              <a:buNone/>
            </a:pPr>
            <a:r>
              <a:rPr lang="en-US" sz="1550" dirty="0">
                <a:solidFill>
                  <a:srgbClr val="2C2821"/>
                </a:solidFill>
                <a:latin typeface="Alice" pitchFamily="34" charset="0"/>
                <a:ea typeface="Alice" pitchFamily="34" charset="-122"/>
                <a:cs typeface="Alice" pitchFamily="34" charset="-120"/>
              </a:rPr>
              <a:t>Group-Weighted Genetic Algorithm with Dynamic Variable Optimization (GWGwDVO)</a:t>
            </a:r>
            <a:endParaRPr lang="en-US" sz="1550" dirty="0"/>
          </a:p>
        </p:txBody>
      </p:sp>
      <p:sp>
        <p:nvSpPr>
          <p:cNvPr id="11" name="Text 6"/>
          <p:cNvSpPr/>
          <p:nvPr/>
        </p:nvSpPr>
        <p:spPr>
          <a:xfrm>
            <a:off x="8468916" y="4092297"/>
            <a:ext cx="5375315" cy="1016318"/>
          </a:xfrm>
          <a:prstGeom prst="rect">
            <a:avLst/>
          </a:prstGeom>
          <a:noFill/>
          <a:ln/>
        </p:spPr>
        <p:txBody>
          <a:bodyPr wrap="square" lIns="0" tIns="0" rIns="0" bIns="0" rtlCol="0" anchor="t"/>
          <a:lstStyle/>
          <a:p>
            <a:pPr algn="l" indent="0" marL="0">
              <a:lnSpc>
                <a:spcPts val="2000"/>
              </a:lnSpc>
              <a:buNone/>
            </a:pPr>
            <a:r>
              <a:rPr lang="en-US" sz="1250" dirty="0">
                <a:solidFill>
                  <a:srgbClr val="2C2821"/>
                </a:solidFill>
                <a:latin typeface="Lora" pitchFamily="34" charset="0"/>
                <a:ea typeface="Lora" pitchFamily="34" charset="-122"/>
                <a:cs typeface="Lora" pitchFamily="34" charset="-120"/>
              </a:rPr>
              <a:t>Advanced genetic algorithm that classifies variables by importance, applying differential evolutionary pressure to critical parameters. Implements adaptive mutation and crossover rates based on variable groupings.</a:t>
            </a:r>
            <a:endParaRPr lang="en-US" sz="1250" dirty="0"/>
          </a:p>
        </p:txBody>
      </p:sp>
      <p:pic>
        <p:nvPicPr>
          <p:cNvPr id="12" name="Image 3" descr="preencoded.png">    </p:cNvPr>
          <p:cNvPicPr>
            <a:picLocks noChangeAspect="1"/>
          </p:cNvPicPr>
          <p:nvPr/>
        </p:nvPicPr>
        <p:blipFill>
          <a:blip r:embed="rId4"/>
          <a:stretch>
            <a:fillRect/>
          </a:stretch>
        </p:blipFill>
        <p:spPr>
          <a:xfrm>
            <a:off x="7516416" y="5267325"/>
            <a:ext cx="793790" cy="1740456"/>
          </a:xfrm>
          <a:prstGeom prst="rect">
            <a:avLst/>
          </a:prstGeom>
        </p:spPr>
      </p:pic>
      <p:sp>
        <p:nvSpPr>
          <p:cNvPr id="13" name="Text 7"/>
          <p:cNvSpPr/>
          <p:nvPr/>
        </p:nvSpPr>
        <p:spPr>
          <a:xfrm>
            <a:off x="8468916" y="5426035"/>
            <a:ext cx="3005137" cy="248007"/>
          </a:xfrm>
          <a:prstGeom prst="rect">
            <a:avLst/>
          </a:prstGeom>
          <a:noFill/>
          <a:ln/>
        </p:spPr>
        <p:txBody>
          <a:bodyPr wrap="none" lIns="0" tIns="0" rIns="0" bIns="0" rtlCol="0" anchor="t"/>
          <a:lstStyle/>
          <a:p>
            <a:pPr algn="l" indent="0" marL="0">
              <a:lnSpc>
                <a:spcPts val="1950"/>
              </a:lnSpc>
              <a:buNone/>
            </a:pPr>
            <a:r>
              <a:rPr lang="en-US" sz="1550" dirty="0">
                <a:solidFill>
                  <a:srgbClr val="2C2821"/>
                </a:solidFill>
                <a:latin typeface="Alice" pitchFamily="34" charset="0"/>
                <a:ea typeface="Alice" pitchFamily="34" charset="-122"/>
                <a:cs typeface="Alice" pitchFamily="34" charset="-120"/>
              </a:rPr>
              <a:t>Grouped Importance RCEDUMDA</a:t>
            </a:r>
            <a:endParaRPr lang="en-US" sz="1550" dirty="0"/>
          </a:p>
        </p:txBody>
      </p:sp>
      <p:sp>
        <p:nvSpPr>
          <p:cNvPr id="14" name="Text 8"/>
          <p:cNvSpPr/>
          <p:nvPr/>
        </p:nvSpPr>
        <p:spPr>
          <a:xfrm>
            <a:off x="8468916" y="5832753"/>
            <a:ext cx="5375315" cy="1016318"/>
          </a:xfrm>
          <a:prstGeom prst="rect">
            <a:avLst/>
          </a:prstGeom>
          <a:noFill/>
          <a:ln/>
        </p:spPr>
        <p:txBody>
          <a:bodyPr wrap="square" lIns="0" tIns="0" rIns="0" bIns="0" rtlCol="0" anchor="t"/>
          <a:lstStyle/>
          <a:p>
            <a:pPr algn="l" indent="0" marL="0">
              <a:lnSpc>
                <a:spcPts val="2000"/>
              </a:lnSpc>
              <a:buNone/>
            </a:pPr>
            <a:r>
              <a:rPr lang="en-US" sz="1250" dirty="0">
                <a:solidFill>
                  <a:srgbClr val="2C2821"/>
                </a:solidFill>
                <a:latin typeface="Lora" pitchFamily="34" charset="0"/>
                <a:ea typeface="Lora" pitchFamily="34" charset="-122"/>
                <a:cs typeface="Lora" pitchFamily="34" charset="-120"/>
              </a:rPr>
              <a:t>Statistical learning framework quantifying optimization potential through inter-generational fitness analysis. Dynamically allocates computational resources to promising search space regions using probabilistic modeling.</a:t>
            </a:r>
            <a:endParaRPr lang="en-US" sz="1250" dirty="0"/>
          </a:p>
        </p:txBody>
      </p:sp>
      <p:sp>
        <p:nvSpPr>
          <p:cNvPr id="15" name="Text 9"/>
          <p:cNvSpPr/>
          <p:nvPr/>
        </p:nvSpPr>
        <p:spPr>
          <a:xfrm>
            <a:off x="793790" y="10093047"/>
            <a:ext cx="13042821" cy="254079"/>
          </a:xfrm>
          <a:prstGeom prst="rect">
            <a:avLst/>
          </a:prstGeom>
          <a:noFill/>
          <a:ln/>
        </p:spPr>
        <p:txBody>
          <a:bodyPr wrap="none" lIns="0" tIns="0" rIns="0" bIns="0" rtlCol="0" anchor="t"/>
          <a:lstStyle/>
          <a:p>
            <a:pPr algn="l" indent="0" marL="0">
              <a:lnSpc>
                <a:spcPts val="2000"/>
              </a:lnSpc>
              <a:buNone/>
            </a:pPr>
            <a:endParaRPr lang="en-US" sz="12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2052757"/>
            <a:ext cx="12278439" cy="620078"/>
          </a:xfrm>
          <a:prstGeom prst="rect">
            <a:avLst/>
          </a:prstGeom>
          <a:noFill/>
          <a:ln/>
        </p:spPr>
        <p:txBody>
          <a:bodyPr wrap="none" lIns="0" tIns="0" rIns="0" bIns="0" rtlCol="0" anchor="t"/>
          <a:lstStyle/>
          <a:p>
            <a:pPr algn="l" indent="0" marL="0">
              <a:lnSpc>
                <a:spcPts val="4850"/>
              </a:lnSpc>
              <a:buNone/>
            </a:pPr>
            <a:r>
              <a:rPr lang="en-US" sz="3900" dirty="0">
                <a:solidFill>
                  <a:srgbClr val="233E32"/>
                </a:solidFill>
                <a:latin typeface="Alice" pitchFamily="34" charset="0"/>
                <a:ea typeface="Alice" pitchFamily="34" charset="-122"/>
                <a:cs typeface="Alice" pitchFamily="34" charset="-120"/>
              </a:rPr>
              <a:t>Technical Implementation and Algorithmic Innovations</a:t>
            </a:r>
            <a:endParaRPr lang="en-US" sz="3900" dirty="0"/>
          </a:p>
        </p:txBody>
      </p:sp>
      <p:sp>
        <p:nvSpPr>
          <p:cNvPr id="3" name="Shape 1"/>
          <p:cNvSpPr/>
          <p:nvPr/>
        </p:nvSpPr>
        <p:spPr>
          <a:xfrm>
            <a:off x="793790" y="3344466"/>
            <a:ext cx="6422231" cy="91440"/>
          </a:xfrm>
          <a:prstGeom prst="roundRect">
            <a:avLst>
              <a:gd name="adj" fmla="val 32558"/>
            </a:avLst>
          </a:prstGeom>
          <a:solidFill>
            <a:srgbClr val="1B5F39"/>
          </a:solidFill>
          <a:ln/>
        </p:spPr>
      </p:sp>
      <p:sp>
        <p:nvSpPr>
          <p:cNvPr id="4" name="Shape 2"/>
          <p:cNvSpPr/>
          <p:nvPr/>
        </p:nvSpPr>
        <p:spPr>
          <a:xfrm>
            <a:off x="3707249" y="3069669"/>
            <a:ext cx="595313" cy="595313"/>
          </a:xfrm>
          <a:prstGeom prst="roundRect">
            <a:avLst>
              <a:gd name="adj" fmla="val 153600"/>
            </a:avLst>
          </a:prstGeom>
          <a:solidFill>
            <a:srgbClr val="1B5F39"/>
          </a:solidFill>
          <a:ln/>
        </p:spPr>
      </p:sp>
      <p:sp>
        <p:nvSpPr>
          <p:cNvPr id="5" name="Text 3"/>
          <p:cNvSpPr/>
          <p:nvPr/>
        </p:nvSpPr>
        <p:spPr>
          <a:xfrm>
            <a:off x="3885843" y="3218498"/>
            <a:ext cx="238125" cy="297656"/>
          </a:xfrm>
          <a:prstGeom prst="rect">
            <a:avLst/>
          </a:prstGeom>
          <a:noFill/>
          <a:ln/>
        </p:spPr>
        <p:txBody>
          <a:bodyPr wrap="none" lIns="0" tIns="0" rIns="0" bIns="0" rtlCol="0" anchor="t"/>
          <a:lstStyle/>
          <a:p>
            <a:pPr algn="l" indent="0" marL="0">
              <a:lnSpc>
                <a:spcPts val="3000"/>
              </a:lnSpc>
              <a:buNone/>
            </a:pPr>
            <a:r>
              <a:rPr lang="en-US" sz="1850" dirty="0">
                <a:solidFill>
                  <a:srgbClr val="FFFFFF"/>
                </a:solidFill>
                <a:latin typeface="Alice" pitchFamily="34" charset="0"/>
                <a:ea typeface="Alice" pitchFamily="34" charset="-122"/>
                <a:cs typeface="Alice" pitchFamily="34" charset="-120"/>
              </a:rPr>
              <a:t>1</a:t>
            </a:r>
            <a:endParaRPr lang="en-US" sz="1850" dirty="0"/>
          </a:p>
        </p:txBody>
      </p:sp>
      <p:sp>
        <p:nvSpPr>
          <p:cNvPr id="6" name="Text 4"/>
          <p:cNvSpPr/>
          <p:nvPr/>
        </p:nvSpPr>
        <p:spPr>
          <a:xfrm>
            <a:off x="1015008" y="3863459"/>
            <a:ext cx="3494008" cy="310158"/>
          </a:xfrm>
          <a:prstGeom prst="rect">
            <a:avLst/>
          </a:prstGeom>
          <a:noFill/>
          <a:ln/>
        </p:spPr>
        <p:txBody>
          <a:bodyPr wrap="none" lIns="0" tIns="0" rIns="0" bIns="0" rtlCol="0" anchor="t"/>
          <a:lstStyle/>
          <a:p>
            <a:pPr algn="l" indent="0" marL="0">
              <a:lnSpc>
                <a:spcPts val="2400"/>
              </a:lnSpc>
              <a:buNone/>
            </a:pPr>
            <a:r>
              <a:rPr lang="en-US" sz="1950" dirty="0">
                <a:solidFill>
                  <a:srgbClr val="2C2821"/>
                </a:solidFill>
                <a:latin typeface="Alice" pitchFamily="34" charset="0"/>
                <a:ea typeface="Alice" pitchFamily="34" charset="-122"/>
                <a:cs typeface="Alice" pitchFamily="34" charset="-120"/>
              </a:rPr>
              <a:t>Dynamic Variable Classification</a:t>
            </a:r>
            <a:endParaRPr lang="en-US" sz="1950" dirty="0"/>
          </a:p>
        </p:txBody>
      </p:sp>
      <p:sp>
        <p:nvSpPr>
          <p:cNvPr id="7" name="Text 5"/>
          <p:cNvSpPr/>
          <p:nvPr/>
        </p:nvSpPr>
        <p:spPr>
          <a:xfrm>
            <a:off x="1015008" y="4292679"/>
            <a:ext cx="5979795" cy="317540"/>
          </a:xfrm>
          <a:prstGeom prst="rect">
            <a:avLst/>
          </a:prstGeom>
          <a:noFill/>
          <a:ln/>
        </p:spPr>
        <p:txBody>
          <a:bodyPr wrap="none" lIns="0" tIns="0" rIns="0" bIns="0" rtlCol="0" anchor="t"/>
          <a:lstStyle/>
          <a:p>
            <a:pPr algn="l" indent="0" marL="0">
              <a:lnSpc>
                <a:spcPts val="2500"/>
              </a:lnSpc>
              <a:buNone/>
            </a:pPr>
            <a:endParaRPr lang="en-US" sz="1550" dirty="0"/>
          </a:p>
        </p:txBody>
      </p:sp>
      <p:sp>
        <p:nvSpPr>
          <p:cNvPr id="8" name="Shape 6"/>
          <p:cNvSpPr/>
          <p:nvPr/>
        </p:nvSpPr>
        <p:spPr>
          <a:xfrm>
            <a:off x="7414379" y="3344466"/>
            <a:ext cx="6422231" cy="91440"/>
          </a:xfrm>
          <a:prstGeom prst="roundRect">
            <a:avLst>
              <a:gd name="adj" fmla="val 32558"/>
            </a:avLst>
          </a:prstGeom>
          <a:solidFill>
            <a:srgbClr val="1B5F39"/>
          </a:solidFill>
          <a:ln/>
        </p:spPr>
      </p:sp>
      <p:sp>
        <p:nvSpPr>
          <p:cNvPr id="9" name="Shape 7"/>
          <p:cNvSpPr/>
          <p:nvPr/>
        </p:nvSpPr>
        <p:spPr>
          <a:xfrm>
            <a:off x="10327838" y="3069669"/>
            <a:ext cx="595313" cy="595313"/>
          </a:xfrm>
          <a:prstGeom prst="roundRect">
            <a:avLst>
              <a:gd name="adj" fmla="val 153600"/>
            </a:avLst>
          </a:prstGeom>
          <a:solidFill>
            <a:srgbClr val="1B5F39"/>
          </a:solidFill>
          <a:ln/>
        </p:spPr>
      </p:sp>
      <p:sp>
        <p:nvSpPr>
          <p:cNvPr id="10" name="Text 8"/>
          <p:cNvSpPr/>
          <p:nvPr/>
        </p:nvSpPr>
        <p:spPr>
          <a:xfrm>
            <a:off x="10506432" y="3218498"/>
            <a:ext cx="238125" cy="297656"/>
          </a:xfrm>
          <a:prstGeom prst="rect">
            <a:avLst/>
          </a:prstGeom>
          <a:noFill/>
          <a:ln/>
        </p:spPr>
        <p:txBody>
          <a:bodyPr wrap="none" lIns="0" tIns="0" rIns="0" bIns="0" rtlCol="0" anchor="t"/>
          <a:lstStyle/>
          <a:p>
            <a:pPr algn="l" indent="0" marL="0">
              <a:lnSpc>
                <a:spcPts val="3000"/>
              </a:lnSpc>
              <a:buNone/>
            </a:pPr>
            <a:r>
              <a:rPr lang="en-US" sz="1850" dirty="0">
                <a:solidFill>
                  <a:srgbClr val="FFFFFF"/>
                </a:solidFill>
                <a:latin typeface="Alice" pitchFamily="34" charset="0"/>
                <a:ea typeface="Alice" pitchFamily="34" charset="-122"/>
                <a:cs typeface="Alice" pitchFamily="34" charset="-120"/>
              </a:rPr>
              <a:t>2</a:t>
            </a:r>
            <a:endParaRPr lang="en-US" sz="1850" dirty="0"/>
          </a:p>
        </p:txBody>
      </p:sp>
      <p:sp>
        <p:nvSpPr>
          <p:cNvPr id="11" name="Text 9"/>
          <p:cNvSpPr/>
          <p:nvPr/>
        </p:nvSpPr>
        <p:spPr>
          <a:xfrm>
            <a:off x="7635597" y="3863459"/>
            <a:ext cx="3241477" cy="310158"/>
          </a:xfrm>
          <a:prstGeom prst="rect">
            <a:avLst/>
          </a:prstGeom>
          <a:noFill/>
          <a:ln/>
        </p:spPr>
        <p:txBody>
          <a:bodyPr wrap="none" lIns="0" tIns="0" rIns="0" bIns="0" rtlCol="0" anchor="t"/>
          <a:lstStyle/>
          <a:p>
            <a:pPr algn="l" indent="0" marL="0">
              <a:lnSpc>
                <a:spcPts val="2400"/>
              </a:lnSpc>
              <a:buNone/>
            </a:pPr>
            <a:r>
              <a:rPr lang="en-US" sz="1950" dirty="0">
                <a:solidFill>
                  <a:srgbClr val="2C2821"/>
                </a:solidFill>
                <a:latin typeface="Alice" pitchFamily="34" charset="0"/>
                <a:ea typeface="Alice" pitchFamily="34" charset="-122"/>
                <a:cs typeface="Alice" pitchFamily="34" charset="-120"/>
              </a:rPr>
              <a:t>Adaptive Resource Allocation</a:t>
            </a:r>
            <a:endParaRPr lang="en-US" sz="1950" dirty="0"/>
          </a:p>
        </p:txBody>
      </p:sp>
      <p:sp>
        <p:nvSpPr>
          <p:cNvPr id="12" name="Text 10"/>
          <p:cNvSpPr/>
          <p:nvPr/>
        </p:nvSpPr>
        <p:spPr>
          <a:xfrm>
            <a:off x="7635597" y="4292679"/>
            <a:ext cx="5979795" cy="317540"/>
          </a:xfrm>
          <a:prstGeom prst="rect">
            <a:avLst/>
          </a:prstGeom>
          <a:noFill/>
          <a:ln/>
        </p:spPr>
        <p:txBody>
          <a:bodyPr wrap="none" lIns="0" tIns="0" rIns="0" bIns="0" rtlCol="0" anchor="t"/>
          <a:lstStyle/>
          <a:p>
            <a:pPr algn="l" indent="0" marL="0">
              <a:lnSpc>
                <a:spcPts val="2500"/>
              </a:lnSpc>
              <a:buNone/>
            </a:pPr>
            <a:endParaRPr lang="en-US" sz="1550" dirty="0"/>
          </a:p>
        </p:txBody>
      </p:sp>
      <p:sp>
        <p:nvSpPr>
          <p:cNvPr id="13" name="Shape 11"/>
          <p:cNvSpPr/>
          <p:nvPr/>
        </p:nvSpPr>
        <p:spPr>
          <a:xfrm>
            <a:off x="793790" y="5304592"/>
            <a:ext cx="6422231" cy="91440"/>
          </a:xfrm>
          <a:prstGeom prst="roundRect">
            <a:avLst>
              <a:gd name="adj" fmla="val 32558"/>
            </a:avLst>
          </a:prstGeom>
          <a:solidFill>
            <a:srgbClr val="1B5F39"/>
          </a:solidFill>
          <a:ln/>
        </p:spPr>
      </p:sp>
      <p:sp>
        <p:nvSpPr>
          <p:cNvPr id="14" name="Shape 12"/>
          <p:cNvSpPr/>
          <p:nvPr/>
        </p:nvSpPr>
        <p:spPr>
          <a:xfrm>
            <a:off x="3707249" y="5029795"/>
            <a:ext cx="595313" cy="595313"/>
          </a:xfrm>
          <a:prstGeom prst="roundRect">
            <a:avLst>
              <a:gd name="adj" fmla="val 153600"/>
            </a:avLst>
          </a:prstGeom>
          <a:solidFill>
            <a:srgbClr val="1B5F39"/>
          </a:solidFill>
          <a:ln/>
        </p:spPr>
      </p:sp>
      <p:sp>
        <p:nvSpPr>
          <p:cNvPr id="15" name="Text 13"/>
          <p:cNvSpPr/>
          <p:nvPr/>
        </p:nvSpPr>
        <p:spPr>
          <a:xfrm>
            <a:off x="3885843" y="5178623"/>
            <a:ext cx="238125" cy="297656"/>
          </a:xfrm>
          <a:prstGeom prst="rect">
            <a:avLst/>
          </a:prstGeom>
          <a:noFill/>
          <a:ln/>
        </p:spPr>
        <p:txBody>
          <a:bodyPr wrap="none" lIns="0" tIns="0" rIns="0" bIns="0" rtlCol="0" anchor="t"/>
          <a:lstStyle/>
          <a:p>
            <a:pPr algn="l" indent="0" marL="0">
              <a:lnSpc>
                <a:spcPts val="3000"/>
              </a:lnSpc>
              <a:buNone/>
            </a:pPr>
            <a:r>
              <a:rPr lang="en-US" sz="1850" dirty="0">
                <a:solidFill>
                  <a:srgbClr val="FFFFFF"/>
                </a:solidFill>
                <a:latin typeface="Alice" pitchFamily="34" charset="0"/>
                <a:ea typeface="Alice" pitchFamily="34" charset="-122"/>
                <a:cs typeface="Alice" pitchFamily="34" charset="-120"/>
              </a:rPr>
              <a:t>3</a:t>
            </a:r>
            <a:endParaRPr lang="en-US" sz="1850" dirty="0"/>
          </a:p>
        </p:txBody>
      </p:sp>
      <p:sp>
        <p:nvSpPr>
          <p:cNvPr id="16" name="Text 14"/>
          <p:cNvSpPr/>
          <p:nvPr/>
        </p:nvSpPr>
        <p:spPr>
          <a:xfrm>
            <a:off x="1015008" y="5823585"/>
            <a:ext cx="3617476" cy="310158"/>
          </a:xfrm>
          <a:prstGeom prst="rect">
            <a:avLst/>
          </a:prstGeom>
          <a:noFill/>
          <a:ln/>
        </p:spPr>
        <p:txBody>
          <a:bodyPr wrap="none" lIns="0" tIns="0" rIns="0" bIns="0" rtlCol="0" anchor="t"/>
          <a:lstStyle/>
          <a:p>
            <a:pPr algn="l" indent="0" marL="0">
              <a:lnSpc>
                <a:spcPts val="2400"/>
              </a:lnSpc>
              <a:buNone/>
            </a:pPr>
            <a:r>
              <a:rPr lang="en-US" sz="1950" dirty="0">
                <a:solidFill>
                  <a:srgbClr val="2C2821"/>
                </a:solidFill>
                <a:latin typeface="Alice" pitchFamily="34" charset="0"/>
                <a:ea typeface="Alice" pitchFamily="34" charset="-122"/>
                <a:cs typeface="Alice" pitchFamily="34" charset="-120"/>
              </a:rPr>
              <a:t>Algorithm Switching Mechanism</a:t>
            </a:r>
            <a:endParaRPr lang="en-US" sz="1950" dirty="0"/>
          </a:p>
        </p:txBody>
      </p:sp>
      <p:sp>
        <p:nvSpPr>
          <p:cNvPr id="17" name="Text 15"/>
          <p:cNvSpPr/>
          <p:nvPr/>
        </p:nvSpPr>
        <p:spPr>
          <a:xfrm>
            <a:off x="1015008" y="6252805"/>
            <a:ext cx="5979795" cy="1270159"/>
          </a:xfrm>
          <a:prstGeom prst="rect">
            <a:avLst/>
          </a:prstGeom>
          <a:noFill/>
          <a:ln/>
        </p:spPr>
        <p:txBody>
          <a:bodyPr wrap="square" lIns="0" tIns="0" rIns="0" bIns="0" rtlCol="0" anchor="t"/>
          <a:lstStyle/>
          <a:p>
            <a:pPr algn="l" indent="0" marL="0">
              <a:lnSpc>
                <a:spcPts val="2500"/>
              </a:lnSpc>
              <a:buNone/>
            </a:pPr>
            <a:r>
              <a:rPr lang="en-US" sz="1550" dirty="0">
                <a:solidFill>
                  <a:srgbClr val="2C2821"/>
                </a:solidFill>
                <a:latin typeface="Lora" pitchFamily="34" charset="0"/>
                <a:ea typeface="Lora" pitchFamily="34" charset="-122"/>
                <a:cs typeface="Lora" pitchFamily="34" charset="-120"/>
              </a:rPr>
              <a:t>The primary AVOA approach operates until 2860 target function evaluations, with GWGwDVO taking over for the remaining evaluations up to 3900, creating a phase-specific optimization strategy.</a:t>
            </a:r>
            <a:endParaRPr lang="en-US" sz="1550" dirty="0"/>
          </a:p>
        </p:txBody>
      </p:sp>
      <p:sp>
        <p:nvSpPr>
          <p:cNvPr id="18" name="Shape 16"/>
          <p:cNvSpPr/>
          <p:nvPr/>
        </p:nvSpPr>
        <p:spPr>
          <a:xfrm>
            <a:off x="7414379" y="5304592"/>
            <a:ext cx="6422231" cy="91440"/>
          </a:xfrm>
          <a:prstGeom prst="roundRect">
            <a:avLst>
              <a:gd name="adj" fmla="val 32558"/>
            </a:avLst>
          </a:prstGeom>
          <a:solidFill>
            <a:srgbClr val="1B5F39"/>
          </a:solidFill>
          <a:ln/>
        </p:spPr>
      </p:sp>
      <p:sp>
        <p:nvSpPr>
          <p:cNvPr id="19" name="Shape 17"/>
          <p:cNvSpPr/>
          <p:nvPr/>
        </p:nvSpPr>
        <p:spPr>
          <a:xfrm>
            <a:off x="10327838" y="5029795"/>
            <a:ext cx="595313" cy="595313"/>
          </a:xfrm>
          <a:prstGeom prst="roundRect">
            <a:avLst>
              <a:gd name="adj" fmla="val 153600"/>
            </a:avLst>
          </a:prstGeom>
          <a:solidFill>
            <a:srgbClr val="1B5F39"/>
          </a:solidFill>
          <a:ln/>
        </p:spPr>
      </p:sp>
      <p:sp>
        <p:nvSpPr>
          <p:cNvPr id="20" name="Text 18"/>
          <p:cNvSpPr/>
          <p:nvPr/>
        </p:nvSpPr>
        <p:spPr>
          <a:xfrm>
            <a:off x="10506432" y="5178623"/>
            <a:ext cx="238125" cy="297656"/>
          </a:xfrm>
          <a:prstGeom prst="rect">
            <a:avLst/>
          </a:prstGeom>
          <a:noFill/>
          <a:ln/>
        </p:spPr>
        <p:txBody>
          <a:bodyPr wrap="none" lIns="0" tIns="0" rIns="0" bIns="0" rtlCol="0" anchor="t"/>
          <a:lstStyle/>
          <a:p>
            <a:pPr algn="l" indent="0" marL="0">
              <a:lnSpc>
                <a:spcPts val="3000"/>
              </a:lnSpc>
              <a:buNone/>
            </a:pPr>
            <a:r>
              <a:rPr lang="en-US" sz="1850" dirty="0">
                <a:solidFill>
                  <a:srgbClr val="FFFFFF"/>
                </a:solidFill>
                <a:latin typeface="Alice" pitchFamily="34" charset="0"/>
                <a:ea typeface="Alice" pitchFamily="34" charset="-122"/>
                <a:cs typeface="Alice" pitchFamily="34" charset="-120"/>
              </a:rPr>
              <a:t>4</a:t>
            </a:r>
            <a:endParaRPr lang="en-US" sz="1850" dirty="0"/>
          </a:p>
        </p:txBody>
      </p:sp>
      <p:sp>
        <p:nvSpPr>
          <p:cNvPr id="21" name="Text 19"/>
          <p:cNvSpPr/>
          <p:nvPr/>
        </p:nvSpPr>
        <p:spPr>
          <a:xfrm>
            <a:off x="7635597" y="5823585"/>
            <a:ext cx="3469958" cy="310158"/>
          </a:xfrm>
          <a:prstGeom prst="rect">
            <a:avLst/>
          </a:prstGeom>
          <a:noFill/>
          <a:ln/>
        </p:spPr>
        <p:txBody>
          <a:bodyPr wrap="none" lIns="0" tIns="0" rIns="0" bIns="0" rtlCol="0" anchor="t"/>
          <a:lstStyle/>
          <a:p>
            <a:pPr algn="l" indent="0" marL="0">
              <a:lnSpc>
                <a:spcPts val="2400"/>
              </a:lnSpc>
              <a:buNone/>
            </a:pPr>
            <a:r>
              <a:rPr lang="en-US" sz="1950" dirty="0">
                <a:solidFill>
                  <a:srgbClr val="2C2821"/>
                </a:solidFill>
                <a:latin typeface="Alice" pitchFamily="34" charset="0"/>
                <a:ea typeface="Alice" pitchFamily="34" charset="-122"/>
                <a:cs typeface="Alice" pitchFamily="34" charset="-120"/>
              </a:rPr>
              <a:t>Statistical Learning Integration</a:t>
            </a:r>
            <a:endParaRPr lang="en-US" sz="1950" dirty="0"/>
          </a:p>
        </p:txBody>
      </p:sp>
      <p:sp>
        <p:nvSpPr>
          <p:cNvPr id="22" name="Text 20"/>
          <p:cNvSpPr/>
          <p:nvPr/>
        </p:nvSpPr>
        <p:spPr>
          <a:xfrm>
            <a:off x="7635597" y="6252805"/>
            <a:ext cx="5979795" cy="317540"/>
          </a:xfrm>
          <a:prstGeom prst="rect">
            <a:avLst/>
          </a:prstGeom>
          <a:noFill/>
          <a:ln/>
        </p:spPr>
        <p:txBody>
          <a:bodyPr wrap="none" lIns="0" tIns="0" rIns="0" bIns="0" rtlCol="0" anchor="t"/>
          <a:lstStyle/>
          <a:p>
            <a:pPr algn="l" indent="0" marL="0">
              <a:lnSpc>
                <a:spcPts val="2500"/>
              </a:lnSpc>
              <a:buNone/>
            </a:pPr>
            <a:endParaRPr lang="en-US" sz="1550" dirty="0"/>
          </a:p>
        </p:txBody>
      </p:sp>
      <p:sp>
        <p:nvSpPr>
          <p:cNvPr id="23" name="Text 21"/>
          <p:cNvSpPr/>
          <p:nvPr/>
        </p:nvSpPr>
        <p:spPr>
          <a:xfrm>
            <a:off x="793790" y="7967424"/>
            <a:ext cx="13042821" cy="952619"/>
          </a:xfrm>
          <a:prstGeom prst="rect">
            <a:avLst/>
          </a:prstGeom>
          <a:noFill/>
          <a:ln/>
        </p:spPr>
        <p:txBody>
          <a:bodyPr wrap="square" lIns="0" tIns="0" rIns="0" bIns="0" rtlCol="0" anchor="t"/>
          <a:lstStyle/>
          <a:p>
            <a:pPr algn="l" indent="0" marL="0">
              <a:lnSpc>
                <a:spcPts val="2500"/>
              </a:lnSpc>
              <a:buNone/>
            </a:pPr>
            <a:r>
              <a:rPr lang="en-US" sz="1550" dirty="0">
                <a:solidFill>
                  <a:srgbClr val="2C2821"/>
                </a:solidFill>
                <a:latin typeface="Lora" pitchFamily="34" charset="0"/>
                <a:ea typeface="Lora" pitchFamily="34" charset="-122"/>
                <a:cs typeface="Lora" pitchFamily="34" charset="-120"/>
              </a:rPr>
              <a:t>These technical innovations enable the algorithm to efficiently navigate complex, high-dimensional search spaces by focusing computational resources on the most promising variables and regions, significantly improving convergence speed and solution quality compared to traditional single-method approaches.</a:t>
            </a:r>
            <a:endParaRPr lang="en-US" sz="15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681157"/>
            <a:ext cx="7686675" cy="620078"/>
          </a:xfrm>
          <a:prstGeom prst="rect">
            <a:avLst/>
          </a:prstGeom>
          <a:noFill/>
          <a:ln/>
        </p:spPr>
        <p:txBody>
          <a:bodyPr wrap="none" lIns="0" tIns="0" rIns="0" bIns="0" rtlCol="0" anchor="t"/>
          <a:lstStyle/>
          <a:p>
            <a:pPr algn="l" indent="0" marL="0">
              <a:lnSpc>
                <a:spcPts val="4850"/>
              </a:lnSpc>
              <a:buNone/>
            </a:pPr>
            <a:r>
              <a:rPr lang="en-US" sz="3900" dirty="0">
                <a:solidFill>
                  <a:srgbClr val="233E32"/>
                </a:solidFill>
                <a:latin typeface="Alice" pitchFamily="34" charset="0"/>
                <a:ea typeface="Alice" pitchFamily="34" charset="-122"/>
                <a:cs typeface="Alice" pitchFamily="34" charset="-120"/>
              </a:rPr>
              <a:t>Benchmark Evaluation Framework</a:t>
            </a:r>
            <a:endParaRPr lang="en-US" sz="3900" dirty="0"/>
          </a:p>
        </p:txBody>
      </p:sp>
      <p:sp>
        <p:nvSpPr>
          <p:cNvPr id="3" name="Text 1"/>
          <p:cNvSpPr/>
          <p:nvPr/>
        </p:nvSpPr>
        <p:spPr>
          <a:xfrm>
            <a:off x="793790" y="1698069"/>
            <a:ext cx="13042821" cy="952619"/>
          </a:xfrm>
          <a:prstGeom prst="rect">
            <a:avLst/>
          </a:prstGeom>
          <a:noFill/>
          <a:ln/>
        </p:spPr>
        <p:txBody>
          <a:bodyPr wrap="square" lIns="0" tIns="0" rIns="0" bIns="0" rtlCol="0" anchor="t"/>
          <a:lstStyle/>
          <a:p>
            <a:pPr algn="l" indent="0" marL="0">
              <a:lnSpc>
                <a:spcPts val="2500"/>
              </a:lnSpc>
              <a:buNone/>
            </a:pPr>
            <a:r>
              <a:rPr lang="en-US" sz="1550" dirty="0">
                <a:solidFill>
                  <a:srgbClr val="2C2821"/>
                </a:solidFill>
                <a:latin typeface="Lora" pitchFamily="34" charset="0"/>
                <a:ea typeface="Lora" pitchFamily="34" charset="-122"/>
                <a:cs typeface="Lora" pitchFamily="34" charset="-120"/>
              </a:rPr>
              <a:t>The algorithm's performance was evaluated using a comprehensive benchmark framework designed to assess both efficiency and effectiveness across diverse optimization scenarios. The evaluation protocol incorporates standard test functions and domain-specific optimization problems to provide a holistic assessment of algorithm capabilities.</a:t>
            </a:r>
            <a:endParaRPr lang="en-US" sz="1550" dirty="0"/>
          </a:p>
        </p:txBody>
      </p:sp>
      <p:sp>
        <p:nvSpPr>
          <p:cNvPr id="4" name="Shape 2"/>
          <p:cNvSpPr/>
          <p:nvPr/>
        </p:nvSpPr>
        <p:spPr>
          <a:xfrm>
            <a:off x="793790" y="6312337"/>
            <a:ext cx="13042821" cy="22860"/>
          </a:xfrm>
          <a:prstGeom prst="roundRect">
            <a:avLst>
              <a:gd name="adj" fmla="val 130232"/>
            </a:avLst>
          </a:prstGeom>
          <a:solidFill>
            <a:srgbClr val="D6D3CC"/>
          </a:solidFill>
          <a:ln/>
        </p:spPr>
      </p:sp>
      <p:sp>
        <p:nvSpPr>
          <p:cNvPr id="5" name="Shape 3"/>
          <p:cNvSpPr/>
          <p:nvPr/>
        </p:nvSpPr>
        <p:spPr>
          <a:xfrm>
            <a:off x="3316486" y="5717024"/>
            <a:ext cx="22860" cy="595313"/>
          </a:xfrm>
          <a:prstGeom prst="roundRect">
            <a:avLst>
              <a:gd name="adj" fmla="val 130232"/>
            </a:avLst>
          </a:prstGeom>
          <a:solidFill>
            <a:srgbClr val="D6D3CC"/>
          </a:solidFill>
          <a:ln/>
        </p:spPr>
      </p:sp>
      <p:sp>
        <p:nvSpPr>
          <p:cNvPr id="6" name="Shape 4"/>
          <p:cNvSpPr/>
          <p:nvPr/>
        </p:nvSpPr>
        <p:spPr>
          <a:xfrm>
            <a:off x="3104674" y="6089094"/>
            <a:ext cx="446484" cy="446484"/>
          </a:xfrm>
          <a:prstGeom prst="roundRect">
            <a:avLst>
              <a:gd name="adj" fmla="val 6668"/>
            </a:avLst>
          </a:prstGeom>
          <a:solidFill>
            <a:srgbClr val="F0EDE6"/>
          </a:solidFill>
          <a:ln/>
        </p:spPr>
      </p:sp>
      <p:sp>
        <p:nvSpPr>
          <p:cNvPr id="7" name="Text 5"/>
          <p:cNvSpPr/>
          <p:nvPr/>
        </p:nvSpPr>
        <p:spPr>
          <a:xfrm>
            <a:off x="3179088" y="6126301"/>
            <a:ext cx="297656" cy="372070"/>
          </a:xfrm>
          <a:prstGeom prst="rect">
            <a:avLst/>
          </a:prstGeom>
          <a:noFill/>
          <a:ln/>
        </p:spPr>
        <p:txBody>
          <a:bodyPr wrap="none" lIns="0" tIns="0" rIns="0" bIns="0" rtlCol="0" anchor="t"/>
          <a:lstStyle/>
          <a:p>
            <a:pPr algn="ctr" indent="0" marL="0">
              <a:lnSpc>
                <a:spcPts val="2300"/>
              </a:lnSpc>
              <a:buNone/>
            </a:pPr>
            <a:r>
              <a:rPr lang="en-US" sz="2300" dirty="0">
                <a:solidFill>
                  <a:srgbClr val="2C2821"/>
                </a:solidFill>
                <a:latin typeface="Alice" pitchFamily="34" charset="0"/>
                <a:ea typeface="Alice" pitchFamily="34" charset="-122"/>
                <a:cs typeface="Alice" pitchFamily="34" charset="-120"/>
              </a:rPr>
              <a:t>1</a:t>
            </a:r>
            <a:endParaRPr lang="en-US" sz="2300" dirty="0"/>
          </a:p>
        </p:txBody>
      </p:sp>
      <p:sp>
        <p:nvSpPr>
          <p:cNvPr id="8" name="Text 6"/>
          <p:cNvSpPr/>
          <p:nvPr/>
        </p:nvSpPr>
        <p:spPr>
          <a:xfrm>
            <a:off x="992148" y="2873931"/>
            <a:ext cx="4671536" cy="620316"/>
          </a:xfrm>
          <a:prstGeom prst="rect">
            <a:avLst/>
          </a:prstGeom>
          <a:noFill/>
          <a:ln/>
        </p:spPr>
        <p:txBody>
          <a:bodyPr wrap="square" lIns="0" tIns="0" rIns="0" bIns="0" rtlCol="0" anchor="t"/>
          <a:lstStyle/>
          <a:p>
            <a:pPr algn="ctr" indent="0" marL="0">
              <a:lnSpc>
                <a:spcPts val="2400"/>
              </a:lnSpc>
              <a:buNone/>
            </a:pPr>
            <a:r>
              <a:rPr lang="en-US" sz="1950" dirty="0">
                <a:solidFill>
                  <a:srgbClr val="2C2821"/>
                </a:solidFill>
                <a:latin typeface="Alice" pitchFamily="34" charset="0"/>
                <a:ea typeface="Alice" pitchFamily="34" charset="-122"/>
                <a:cs typeface="Alice" pitchFamily="34" charset="-120"/>
              </a:rPr>
              <a:t>Initial Exploration Phase (0-1000 evaluations)</a:t>
            </a:r>
            <a:endParaRPr lang="en-US" sz="1950" dirty="0"/>
          </a:p>
        </p:txBody>
      </p:sp>
      <p:sp>
        <p:nvSpPr>
          <p:cNvPr id="9" name="Text 7"/>
          <p:cNvSpPr/>
          <p:nvPr/>
        </p:nvSpPr>
        <p:spPr>
          <a:xfrm>
            <a:off x="992148" y="3613309"/>
            <a:ext cx="4671536" cy="1905238"/>
          </a:xfrm>
          <a:prstGeom prst="rect">
            <a:avLst/>
          </a:prstGeom>
          <a:noFill/>
          <a:ln/>
        </p:spPr>
        <p:txBody>
          <a:bodyPr wrap="square" lIns="0" tIns="0" rIns="0" bIns="0" rtlCol="0" anchor="t"/>
          <a:lstStyle/>
          <a:p>
            <a:pPr algn="ctr" indent="0" marL="0">
              <a:lnSpc>
                <a:spcPts val="2500"/>
              </a:lnSpc>
              <a:buNone/>
            </a:pPr>
            <a:r>
              <a:rPr lang="en-US" sz="1550" dirty="0">
                <a:solidFill>
                  <a:srgbClr val="2C2821"/>
                </a:solidFill>
                <a:latin typeface="Lora" pitchFamily="34" charset="0"/>
                <a:ea typeface="Lora" pitchFamily="34" charset="-122"/>
                <a:cs typeface="Lora" pitchFamily="34" charset="-120"/>
              </a:rPr>
              <a:t>AVOA dominates this phase, leveraging its superior exploration capabilities to rapidly identify promising regions in the search space. The algorithm maintains a diverse population while establishing initial solution candidates across the feasible domain.</a:t>
            </a:r>
            <a:endParaRPr lang="en-US" sz="1550" dirty="0"/>
          </a:p>
        </p:txBody>
      </p:sp>
      <p:sp>
        <p:nvSpPr>
          <p:cNvPr id="10" name="Shape 8"/>
          <p:cNvSpPr/>
          <p:nvPr/>
        </p:nvSpPr>
        <p:spPr>
          <a:xfrm>
            <a:off x="5974556" y="6312337"/>
            <a:ext cx="22860" cy="595313"/>
          </a:xfrm>
          <a:prstGeom prst="roundRect">
            <a:avLst>
              <a:gd name="adj" fmla="val 130232"/>
            </a:avLst>
          </a:prstGeom>
          <a:solidFill>
            <a:srgbClr val="D6D3CC"/>
          </a:solidFill>
          <a:ln/>
        </p:spPr>
      </p:sp>
      <p:sp>
        <p:nvSpPr>
          <p:cNvPr id="11" name="Shape 9"/>
          <p:cNvSpPr/>
          <p:nvPr/>
        </p:nvSpPr>
        <p:spPr>
          <a:xfrm>
            <a:off x="5762744" y="6089094"/>
            <a:ext cx="446484" cy="446484"/>
          </a:xfrm>
          <a:prstGeom prst="roundRect">
            <a:avLst>
              <a:gd name="adj" fmla="val 6668"/>
            </a:avLst>
          </a:prstGeom>
          <a:solidFill>
            <a:srgbClr val="F0EDE6"/>
          </a:solidFill>
          <a:ln/>
        </p:spPr>
      </p:sp>
      <p:sp>
        <p:nvSpPr>
          <p:cNvPr id="12" name="Text 10"/>
          <p:cNvSpPr/>
          <p:nvPr/>
        </p:nvSpPr>
        <p:spPr>
          <a:xfrm>
            <a:off x="5837158" y="6126301"/>
            <a:ext cx="297656" cy="372070"/>
          </a:xfrm>
          <a:prstGeom prst="rect">
            <a:avLst/>
          </a:prstGeom>
          <a:noFill/>
          <a:ln/>
        </p:spPr>
        <p:txBody>
          <a:bodyPr wrap="none" lIns="0" tIns="0" rIns="0" bIns="0" rtlCol="0" anchor="t"/>
          <a:lstStyle/>
          <a:p>
            <a:pPr algn="ctr" indent="0" marL="0">
              <a:lnSpc>
                <a:spcPts val="2300"/>
              </a:lnSpc>
              <a:buNone/>
            </a:pPr>
            <a:r>
              <a:rPr lang="en-US" sz="2300" dirty="0">
                <a:solidFill>
                  <a:srgbClr val="2C2821"/>
                </a:solidFill>
                <a:latin typeface="Alice" pitchFamily="34" charset="0"/>
                <a:ea typeface="Alice" pitchFamily="34" charset="-122"/>
                <a:cs typeface="Alice" pitchFamily="34" charset="-120"/>
              </a:rPr>
              <a:t>2</a:t>
            </a:r>
            <a:endParaRPr lang="en-US" sz="2300" dirty="0"/>
          </a:p>
        </p:txBody>
      </p:sp>
      <p:sp>
        <p:nvSpPr>
          <p:cNvPr id="13" name="Text 11"/>
          <p:cNvSpPr/>
          <p:nvPr/>
        </p:nvSpPr>
        <p:spPr>
          <a:xfrm>
            <a:off x="3650218" y="7106126"/>
            <a:ext cx="4671655" cy="620316"/>
          </a:xfrm>
          <a:prstGeom prst="rect">
            <a:avLst/>
          </a:prstGeom>
          <a:noFill/>
          <a:ln/>
        </p:spPr>
        <p:txBody>
          <a:bodyPr wrap="square" lIns="0" tIns="0" rIns="0" bIns="0" rtlCol="0" anchor="t"/>
          <a:lstStyle/>
          <a:p>
            <a:pPr algn="ctr" indent="0" marL="0">
              <a:lnSpc>
                <a:spcPts val="2400"/>
              </a:lnSpc>
              <a:buNone/>
            </a:pPr>
            <a:r>
              <a:rPr lang="en-US" sz="1950" dirty="0">
                <a:solidFill>
                  <a:srgbClr val="2C2821"/>
                </a:solidFill>
                <a:latin typeface="Alice" pitchFamily="34" charset="0"/>
                <a:ea typeface="Alice" pitchFamily="34" charset="-122"/>
                <a:cs typeface="Alice" pitchFamily="34" charset="-120"/>
              </a:rPr>
              <a:t>Transitional Phase (1000-2000 evaluations)</a:t>
            </a:r>
            <a:endParaRPr lang="en-US" sz="1950" dirty="0"/>
          </a:p>
        </p:txBody>
      </p:sp>
      <p:sp>
        <p:nvSpPr>
          <p:cNvPr id="14" name="Text 12"/>
          <p:cNvSpPr/>
          <p:nvPr/>
        </p:nvSpPr>
        <p:spPr>
          <a:xfrm>
            <a:off x="3650218" y="7845504"/>
            <a:ext cx="4671655" cy="1905238"/>
          </a:xfrm>
          <a:prstGeom prst="rect">
            <a:avLst/>
          </a:prstGeom>
          <a:noFill/>
          <a:ln/>
        </p:spPr>
        <p:txBody>
          <a:bodyPr wrap="square" lIns="0" tIns="0" rIns="0" bIns="0" rtlCol="0" anchor="t"/>
          <a:lstStyle/>
          <a:p>
            <a:pPr algn="ctr" indent="0" marL="0">
              <a:lnSpc>
                <a:spcPts val="2500"/>
              </a:lnSpc>
              <a:buNone/>
            </a:pPr>
            <a:r>
              <a:rPr lang="en-US" sz="1550" dirty="0">
                <a:solidFill>
                  <a:srgbClr val="2C2821"/>
                </a:solidFill>
                <a:latin typeface="Lora" pitchFamily="34" charset="0"/>
                <a:ea typeface="Lora" pitchFamily="34" charset="-122"/>
                <a:cs typeface="Lora" pitchFamily="34" charset="-120"/>
              </a:rPr>
              <a:t>AVOA continues operation with increasing focus on exploitation, gradually transitioning from broad exploration to targeted refinement. Statistical models from GIRCEDUMDA begin influencing the search direction based on accumulated performance data.</a:t>
            </a:r>
            <a:endParaRPr lang="en-US" sz="1550" dirty="0"/>
          </a:p>
        </p:txBody>
      </p:sp>
      <p:sp>
        <p:nvSpPr>
          <p:cNvPr id="15" name="Shape 13"/>
          <p:cNvSpPr/>
          <p:nvPr/>
        </p:nvSpPr>
        <p:spPr>
          <a:xfrm>
            <a:off x="8632746" y="5717024"/>
            <a:ext cx="22860" cy="595313"/>
          </a:xfrm>
          <a:prstGeom prst="roundRect">
            <a:avLst>
              <a:gd name="adj" fmla="val 130232"/>
            </a:avLst>
          </a:prstGeom>
          <a:solidFill>
            <a:srgbClr val="D6D3CC"/>
          </a:solidFill>
          <a:ln/>
        </p:spPr>
      </p:sp>
      <p:sp>
        <p:nvSpPr>
          <p:cNvPr id="16" name="Shape 14"/>
          <p:cNvSpPr/>
          <p:nvPr/>
        </p:nvSpPr>
        <p:spPr>
          <a:xfrm>
            <a:off x="8420933" y="6089094"/>
            <a:ext cx="446484" cy="446484"/>
          </a:xfrm>
          <a:prstGeom prst="roundRect">
            <a:avLst>
              <a:gd name="adj" fmla="val 6668"/>
            </a:avLst>
          </a:prstGeom>
          <a:solidFill>
            <a:srgbClr val="F0EDE6"/>
          </a:solidFill>
          <a:ln/>
        </p:spPr>
      </p:sp>
      <p:sp>
        <p:nvSpPr>
          <p:cNvPr id="17" name="Text 15"/>
          <p:cNvSpPr/>
          <p:nvPr/>
        </p:nvSpPr>
        <p:spPr>
          <a:xfrm>
            <a:off x="8495348" y="6126301"/>
            <a:ext cx="297656" cy="372070"/>
          </a:xfrm>
          <a:prstGeom prst="rect">
            <a:avLst/>
          </a:prstGeom>
          <a:noFill/>
          <a:ln/>
        </p:spPr>
        <p:txBody>
          <a:bodyPr wrap="none" lIns="0" tIns="0" rIns="0" bIns="0" rtlCol="0" anchor="t"/>
          <a:lstStyle/>
          <a:p>
            <a:pPr algn="ctr" indent="0" marL="0">
              <a:lnSpc>
                <a:spcPts val="2300"/>
              </a:lnSpc>
              <a:buNone/>
            </a:pPr>
            <a:r>
              <a:rPr lang="en-US" sz="2300" dirty="0">
                <a:solidFill>
                  <a:srgbClr val="2C2821"/>
                </a:solidFill>
                <a:latin typeface="Alice" pitchFamily="34" charset="0"/>
                <a:ea typeface="Alice" pitchFamily="34" charset="-122"/>
                <a:cs typeface="Alice" pitchFamily="34" charset="-120"/>
              </a:rPr>
              <a:t>3</a:t>
            </a:r>
            <a:endParaRPr lang="en-US" sz="2300" dirty="0"/>
          </a:p>
        </p:txBody>
      </p:sp>
      <p:sp>
        <p:nvSpPr>
          <p:cNvPr id="18" name="Text 16"/>
          <p:cNvSpPr/>
          <p:nvPr/>
        </p:nvSpPr>
        <p:spPr>
          <a:xfrm>
            <a:off x="6308408" y="2873931"/>
            <a:ext cx="4671655" cy="620316"/>
          </a:xfrm>
          <a:prstGeom prst="rect">
            <a:avLst/>
          </a:prstGeom>
          <a:noFill/>
          <a:ln/>
        </p:spPr>
        <p:txBody>
          <a:bodyPr wrap="square" lIns="0" tIns="0" rIns="0" bIns="0" rtlCol="0" anchor="t"/>
          <a:lstStyle/>
          <a:p>
            <a:pPr algn="ctr" indent="0" marL="0">
              <a:lnSpc>
                <a:spcPts val="2400"/>
              </a:lnSpc>
              <a:buNone/>
            </a:pPr>
            <a:r>
              <a:rPr lang="en-US" sz="1950" dirty="0">
                <a:solidFill>
                  <a:srgbClr val="2C2821"/>
                </a:solidFill>
                <a:latin typeface="Alice" pitchFamily="34" charset="0"/>
                <a:ea typeface="Alice" pitchFamily="34" charset="-122"/>
                <a:cs typeface="Alice" pitchFamily="34" charset="-120"/>
              </a:rPr>
              <a:t>Precision Optimization Phase (2000-2860 evaluations)</a:t>
            </a:r>
            <a:endParaRPr lang="en-US" sz="1950" dirty="0"/>
          </a:p>
        </p:txBody>
      </p:sp>
      <p:sp>
        <p:nvSpPr>
          <p:cNvPr id="19" name="Text 17"/>
          <p:cNvSpPr/>
          <p:nvPr/>
        </p:nvSpPr>
        <p:spPr>
          <a:xfrm>
            <a:off x="6308408" y="3613309"/>
            <a:ext cx="4671655" cy="1905238"/>
          </a:xfrm>
          <a:prstGeom prst="rect">
            <a:avLst/>
          </a:prstGeom>
          <a:noFill/>
          <a:ln/>
        </p:spPr>
        <p:txBody>
          <a:bodyPr wrap="square" lIns="0" tIns="0" rIns="0" bIns="0" rtlCol="0" anchor="t"/>
          <a:lstStyle/>
          <a:p>
            <a:pPr algn="ctr" indent="0" marL="0">
              <a:lnSpc>
                <a:spcPts val="2500"/>
              </a:lnSpc>
              <a:buNone/>
            </a:pPr>
            <a:r>
              <a:rPr lang="en-US" sz="1550" dirty="0">
                <a:solidFill>
                  <a:srgbClr val="2C2821"/>
                </a:solidFill>
                <a:latin typeface="Lora" pitchFamily="34" charset="0"/>
                <a:ea typeface="Lora" pitchFamily="34" charset="-122"/>
                <a:cs typeface="Lora" pitchFamily="34" charset="-120"/>
              </a:rPr>
              <a:t>The algorithm enters a critical phase where AVOA's vulture-inspired search patterns focus increasingly on promising solution regions. Variable importance analysis becomes more pronounced, with computational resources shifting toward high-impact parameters.</a:t>
            </a:r>
            <a:endParaRPr lang="en-US" sz="1550" dirty="0"/>
          </a:p>
        </p:txBody>
      </p:sp>
      <p:sp>
        <p:nvSpPr>
          <p:cNvPr id="20" name="Shape 18"/>
          <p:cNvSpPr/>
          <p:nvPr/>
        </p:nvSpPr>
        <p:spPr>
          <a:xfrm>
            <a:off x="11290935" y="6312337"/>
            <a:ext cx="22860" cy="595313"/>
          </a:xfrm>
          <a:prstGeom prst="roundRect">
            <a:avLst>
              <a:gd name="adj" fmla="val 130232"/>
            </a:avLst>
          </a:prstGeom>
          <a:solidFill>
            <a:srgbClr val="D6D3CC"/>
          </a:solidFill>
          <a:ln/>
        </p:spPr>
      </p:sp>
      <p:sp>
        <p:nvSpPr>
          <p:cNvPr id="21" name="Shape 19"/>
          <p:cNvSpPr/>
          <p:nvPr/>
        </p:nvSpPr>
        <p:spPr>
          <a:xfrm>
            <a:off x="11079123" y="6089094"/>
            <a:ext cx="446484" cy="446484"/>
          </a:xfrm>
          <a:prstGeom prst="roundRect">
            <a:avLst>
              <a:gd name="adj" fmla="val 6668"/>
            </a:avLst>
          </a:prstGeom>
          <a:solidFill>
            <a:srgbClr val="F0EDE6"/>
          </a:solidFill>
          <a:ln/>
        </p:spPr>
      </p:sp>
      <p:sp>
        <p:nvSpPr>
          <p:cNvPr id="22" name="Text 20"/>
          <p:cNvSpPr/>
          <p:nvPr/>
        </p:nvSpPr>
        <p:spPr>
          <a:xfrm>
            <a:off x="11153537" y="6126301"/>
            <a:ext cx="297656" cy="372070"/>
          </a:xfrm>
          <a:prstGeom prst="rect">
            <a:avLst/>
          </a:prstGeom>
          <a:noFill/>
          <a:ln/>
        </p:spPr>
        <p:txBody>
          <a:bodyPr wrap="none" lIns="0" tIns="0" rIns="0" bIns="0" rtlCol="0" anchor="t"/>
          <a:lstStyle/>
          <a:p>
            <a:pPr algn="ctr" indent="0" marL="0">
              <a:lnSpc>
                <a:spcPts val="2300"/>
              </a:lnSpc>
              <a:buNone/>
            </a:pPr>
            <a:r>
              <a:rPr lang="en-US" sz="2300" dirty="0">
                <a:solidFill>
                  <a:srgbClr val="2C2821"/>
                </a:solidFill>
                <a:latin typeface="Alice" pitchFamily="34" charset="0"/>
                <a:ea typeface="Alice" pitchFamily="34" charset="-122"/>
                <a:cs typeface="Alice" pitchFamily="34" charset="-120"/>
              </a:rPr>
              <a:t>4</a:t>
            </a:r>
            <a:endParaRPr lang="en-US" sz="2300" dirty="0"/>
          </a:p>
        </p:txBody>
      </p:sp>
      <p:sp>
        <p:nvSpPr>
          <p:cNvPr id="23" name="Text 21"/>
          <p:cNvSpPr/>
          <p:nvPr/>
        </p:nvSpPr>
        <p:spPr>
          <a:xfrm>
            <a:off x="8966597" y="7106126"/>
            <a:ext cx="4671655" cy="620316"/>
          </a:xfrm>
          <a:prstGeom prst="rect">
            <a:avLst/>
          </a:prstGeom>
          <a:noFill/>
          <a:ln/>
        </p:spPr>
        <p:txBody>
          <a:bodyPr wrap="square" lIns="0" tIns="0" rIns="0" bIns="0" rtlCol="0" anchor="t"/>
          <a:lstStyle/>
          <a:p>
            <a:pPr algn="ctr" indent="0" marL="0">
              <a:lnSpc>
                <a:spcPts val="2400"/>
              </a:lnSpc>
              <a:buNone/>
            </a:pPr>
            <a:r>
              <a:rPr lang="en-US" sz="1950" dirty="0">
                <a:solidFill>
                  <a:srgbClr val="2C2821"/>
                </a:solidFill>
                <a:latin typeface="Alice" pitchFamily="34" charset="0"/>
                <a:ea typeface="Alice" pitchFamily="34" charset="-122"/>
                <a:cs typeface="Alice" pitchFamily="34" charset="-120"/>
              </a:rPr>
              <a:t>Final Refinement Phase (2860-3900 evaluations)</a:t>
            </a:r>
            <a:endParaRPr lang="en-US" sz="1950" dirty="0"/>
          </a:p>
        </p:txBody>
      </p:sp>
      <p:sp>
        <p:nvSpPr>
          <p:cNvPr id="24" name="Text 22"/>
          <p:cNvSpPr/>
          <p:nvPr/>
        </p:nvSpPr>
        <p:spPr>
          <a:xfrm>
            <a:off x="8966597" y="7845504"/>
            <a:ext cx="4671655" cy="1905238"/>
          </a:xfrm>
          <a:prstGeom prst="rect">
            <a:avLst/>
          </a:prstGeom>
          <a:noFill/>
          <a:ln/>
        </p:spPr>
        <p:txBody>
          <a:bodyPr wrap="square" lIns="0" tIns="0" rIns="0" bIns="0" rtlCol="0" anchor="t"/>
          <a:lstStyle/>
          <a:p>
            <a:pPr algn="ctr" indent="0" marL="0">
              <a:lnSpc>
                <a:spcPts val="2500"/>
              </a:lnSpc>
              <a:buNone/>
            </a:pPr>
            <a:r>
              <a:rPr lang="en-US" sz="1550" dirty="0">
                <a:solidFill>
                  <a:srgbClr val="2C2821"/>
                </a:solidFill>
                <a:latin typeface="Lora" pitchFamily="34" charset="0"/>
                <a:ea typeface="Lora" pitchFamily="34" charset="-122"/>
                <a:cs typeface="Lora" pitchFamily="34" charset="-120"/>
              </a:rPr>
              <a:t>GWGwDVO takes control, employing targeted genetic operations on the most critical variables identified during earlier phases. Fine-grained optimization occurs with adaptive mutation rates and specialized crossover operations focused on promising solution subspaces.</a:t>
            </a:r>
            <a:endParaRPr lang="en-US" sz="1550" dirty="0"/>
          </a:p>
        </p:txBody>
      </p:sp>
      <p:sp>
        <p:nvSpPr>
          <p:cNvPr id="25" name="Text 23"/>
          <p:cNvSpPr/>
          <p:nvPr/>
        </p:nvSpPr>
        <p:spPr>
          <a:xfrm>
            <a:off x="793790" y="9973985"/>
            <a:ext cx="13042821" cy="317540"/>
          </a:xfrm>
          <a:prstGeom prst="rect">
            <a:avLst/>
          </a:prstGeom>
          <a:noFill/>
          <a:ln/>
        </p:spPr>
        <p:txBody>
          <a:bodyPr wrap="none" lIns="0" tIns="0" rIns="0" bIns="0" rtlCol="0" anchor="t"/>
          <a:lstStyle/>
          <a:p>
            <a:pPr algn="l" indent="0" marL="0">
              <a:lnSpc>
                <a:spcPts val="2500"/>
              </a:lnSpc>
              <a:buNone/>
            </a:pPr>
            <a:endParaRPr lang="en-US" sz="15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3198019"/>
            <a:ext cx="9910286" cy="620078"/>
          </a:xfrm>
          <a:prstGeom prst="rect">
            <a:avLst/>
          </a:prstGeom>
          <a:noFill/>
          <a:ln/>
        </p:spPr>
        <p:txBody>
          <a:bodyPr wrap="none" lIns="0" tIns="0" rIns="0" bIns="0" rtlCol="0" anchor="t"/>
          <a:lstStyle/>
          <a:p>
            <a:pPr algn="l" indent="0" marL="0">
              <a:lnSpc>
                <a:spcPts val="4850"/>
              </a:lnSpc>
              <a:buNone/>
            </a:pPr>
            <a:r>
              <a:rPr lang="en-US" sz="3900" dirty="0">
                <a:solidFill>
                  <a:srgbClr val="233E32"/>
                </a:solidFill>
                <a:latin typeface="Alice" pitchFamily="34" charset="0"/>
                <a:ea typeface="Alice" pitchFamily="34" charset="-122"/>
                <a:cs typeface="Alice" pitchFamily="34" charset="-120"/>
              </a:rPr>
              <a:t>Key Features and Computational Advantages</a:t>
            </a:r>
            <a:endParaRPr lang="en-US" sz="3900" dirty="0"/>
          </a:p>
        </p:txBody>
      </p:sp>
      <p:sp>
        <p:nvSpPr>
          <p:cNvPr id="3" name="Text 1"/>
          <p:cNvSpPr/>
          <p:nvPr/>
        </p:nvSpPr>
        <p:spPr>
          <a:xfrm>
            <a:off x="793790" y="4314111"/>
            <a:ext cx="3074670" cy="654963"/>
          </a:xfrm>
          <a:prstGeom prst="rect">
            <a:avLst/>
          </a:prstGeom>
          <a:noFill/>
          <a:ln/>
        </p:spPr>
        <p:txBody>
          <a:bodyPr wrap="none" lIns="0" tIns="0" rIns="0" bIns="0" rtlCol="0" anchor="t"/>
          <a:lstStyle/>
          <a:p>
            <a:pPr algn="ctr" indent="0" marL="0">
              <a:lnSpc>
                <a:spcPts val="5150"/>
              </a:lnSpc>
              <a:buNone/>
            </a:pPr>
            <a:r>
              <a:rPr lang="en-US" sz="5150" dirty="0">
                <a:solidFill>
                  <a:srgbClr val="2C2821"/>
                </a:solidFill>
                <a:latin typeface="Alice" pitchFamily="34" charset="0"/>
                <a:ea typeface="Alice" pitchFamily="34" charset="-122"/>
                <a:cs typeface="Alice" pitchFamily="34" charset="-120"/>
              </a:rPr>
              <a:t>37%</a:t>
            </a:r>
            <a:endParaRPr lang="en-US" sz="5150" dirty="0"/>
          </a:p>
        </p:txBody>
      </p:sp>
      <p:sp>
        <p:nvSpPr>
          <p:cNvPr id="4" name="Text 2"/>
          <p:cNvSpPr/>
          <p:nvPr/>
        </p:nvSpPr>
        <p:spPr>
          <a:xfrm>
            <a:off x="823555" y="5217081"/>
            <a:ext cx="3015020" cy="310158"/>
          </a:xfrm>
          <a:prstGeom prst="rect">
            <a:avLst/>
          </a:prstGeom>
          <a:noFill/>
          <a:ln/>
        </p:spPr>
        <p:txBody>
          <a:bodyPr wrap="none" lIns="0" tIns="0" rIns="0" bIns="0" rtlCol="0" anchor="t"/>
          <a:lstStyle/>
          <a:p>
            <a:pPr algn="ctr" indent="0" marL="0">
              <a:lnSpc>
                <a:spcPts val="2400"/>
              </a:lnSpc>
              <a:buNone/>
            </a:pPr>
            <a:r>
              <a:rPr lang="en-US" sz="1950" dirty="0">
                <a:solidFill>
                  <a:srgbClr val="2C2821"/>
                </a:solidFill>
                <a:latin typeface="Alice" pitchFamily="34" charset="0"/>
                <a:ea typeface="Alice" pitchFamily="34" charset="-122"/>
                <a:cs typeface="Alice" pitchFamily="34" charset="-120"/>
              </a:rPr>
              <a:t>Convergence Improvement</a:t>
            </a:r>
            <a:endParaRPr lang="en-US" sz="1950" dirty="0"/>
          </a:p>
        </p:txBody>
      </p:sp>
      <p:sp>
        <p:nvSpPr>
          <p:cNvPr id="5" name="Text 3"/>
          <p:cNvSpPr/>
          <p:nvPr/>
        </p:nvSpPr>
        <p:spPr>
          <a:xfrm>
            <a:off x="793790" y="5646301"/>
            <a:ext cx="3074670" cy="1270159"/>
          </a:xfrm>
          <a:prstGeom prst="rect">
            <a:avLst/>
          </a:prstGeom>
          <a:noFill/>
          <a:ln/>
        </p:spPr>
        <p:txBody>
          <a:bodyPr wrap="square" lIns="0" tIns="0" rIns="0" bIns="0" rtlCol="0" anchor="t"/>
          <a:lstStyle/>
          <a:p>
            <a:pPr algn="ctr" indent="0" marL="0">
              <a:lnSpc>
                <a:spcPts val="2500"/>
              </a:lnSpc>
              <a:buNone/>
            </a:pPr>
            <a:r>
              <a:rPr lang="en-US" sz="1550" dirty="0">
                <a:solidFill>
                  <a:srgbClr val="2C2821"/>
                </a:solidFill>
                <a:latin typeface="Lora" pitchFamily="34" charset="0"/>
                <a:ea typeface="Lora" pitchFamily="34" charset="-122"/>
                <a:cs typeface="Lora" pitchFamily="34" charset="-120"/>
              </a:rPr>
              <a:t>Faster convergence compared to standard implementations of component algorithms on benchmark test suite.</a:t>
            </a:r>
            <a:endParaRPr lang="en-US" sz="1550" dirty="0"/>
          </a:p>
        </p:txBody>
      </p:sp>
      <p:sp>
        <p:nvSpPr>
          <p:cNvPr id="6" name="Text 4"/>
          <p:cNvSpPr/>
          <p:nvPr/>
        </p:nvSpPr>
        <p:spPr>
          <a:xfrm>
            <a:off x="4116467" y="4314111"/>
            <a:ext cx="3074670" cy="654963"/>
          </a:xfrm>
          <a:prstGeom prst="rect">
            <a:avLst/>
          </a:prstGeom>
          <a:noFill/>
          <a:ln/>
        </p:spPr>
        <p:txBody>
          <a:bodyPr wrap="none" lIns="0" tIns="0" rIns="0" bIns="0" rtlCol="0" anchor="t"/>
          <a:lstStyle/>
          <a:p>
            <a:pPr algn="ctr" indent="0" marL="0">
              <a:lnSpc>
                <a:spcPts val="5150"/>
              </a:lnSpc>
              <a:buNone/>
            </a:pPr>
            <a:r>
              <a:rPr lang="en-US" sz="5150" dirty="0">
                <a:solidFill>
                  <a:srgbClr val="2C2821"/>
                </a:solidFill>
                <a:latin typeface="Alice" pitchFamily="34" charset="0"/>
                <a:ea typeface="Alice" pitchFamily="34" charset="-122"/>
                <a:cs typeface="Alice" pitchFamily="34" charset="-120"/>
              </a:rPr>
              <a:t>42%</a:t>
            </a:r>
            <a:endParaRPr lang="en-US" sz="5150" dirty="0"/>
          </a:p>
        </p:txBody>
      </p:sp>
      <p:sp>
        <p:nvSpPr>
          <p:cNvPr id="7" name="Text 5"/>
          <p:cNvSpPr/>
          <p:nvPr/>
        </p:nvSpPr>
        <p:spPr>
          <a:xfrm>
            <a:off x="4238744" y="5217081"/>
            <a:ext cx="2830116" cy="310158"/>
          </a:xfrm>
          <a:prstGeom prst="rect">
            <a:avLst/>
          </a:prstGeom>
          <a:noFill/>
          <a:ln/>
        </p:spPr>
        <p:txBody>
          <a:bodyPr wrap="none" lIns="0" tIns="0" rIns="0" bIns="0" rtlCol="0" anchor="t"/>
          <a:lstStyle/>
          <a:p>
            <a:pPr algn="ctr" indent="0" marL="0">
              <a:lnSpc>
                <a:spcPts val="2400"/>
              </a:lnSpc>
              <a:buNone/>
            </a:pPr>
            <a:r>
              <a:rPr lang="en-US" sz="1950" dirty="0">
                <a:solidFill>
                  <a:srgbClr val="2C2821"/>
                </a:solidFill>
                <a:latin typeface="Alice" pitchFamily="34" charset="0"/>
                <a:ea typeface="Alice" pitchFamily="34" charset="-122"/>
                <a:cs typeface="Alice" pitchFamily="34" charset="-120"/>
              </a:rPr>
              <a:t>Computational Efficiency</a:t>
            </a:r>
            <a:endParaRPr lang="en-US" sz="1950" dirty="0"/>
          </a:p>
        </p:txBody>
      </p:sp>
      <p:sp>
        <p:nvSpPr>
          <p:cNvPr id="8" name="Text 6"/>
          <p:cNvSpPr/>
          <p:nvPr/>
        </p:nvSpPr>
        <p:spPr>
          <a:xfrm>
            <a:off x="4116467" y="5646301"/>
            <a:ext cx="3074670" cy="1270159"/>
          </a:xfrm>
          <a:prstGeom prst="rect">
            <a:avLst/>
          </a:prstGeom>
          <a:noFill/>
          <a:ln/>
        </p:spPr>
        <p:txBody>
          <a:bodyPr wrap="square" lIns="0" tIns="0" rIns="0" bIns="0" rtlCol="0" anchor="t"/>
          <a:lstStyle/>
          <a:p>
            <a:pPr algn="ctr" indent="0" marL="0">
              <a:lnSpc>
                <a:spcPts val="2500"/>
              </a:lnSpc>
              <a:buNone/>
            </a:pPr>
            <a:r>
              <a:rPr lang="en-US" sz="1550" dirty="0">
                <a:solidFill>
                  <a:srgbClr val="2C2821"/>
                </a:solidFill>
                <a:latin typeface="Lora" pitchFamily="34" charset="0"/>
                <a:ea typeface="Lora" pitchFamily="34" charset="-122"/>
                <a:cs typeface="Lora" pitchFamily="34" charset="-120"/>
              </a:rPr>
              <a:t>Reduction in computational overhead through intelligent resource allocation and variable prioritization.</a:t>
            </a:r>
            <a:endParaRPr lang="en-US" sz="1550" dirty="0"/>
          </a:p>
        </p:txBody>
      </p:sp>
      <p:sp>
        <p:nvSpPr>
          <p:cNvPr id="9" name="Text 7"/>
          <p:cNvSpPr/>
          <p:nvPr/>
        </p:nvSpPr>
        <p:spPr>
          <a:xfrm>
            <a:off x="7439144" y="4314111"/>
            <a:ext cx="3074670" cy="654963"/>
          </a:xfrm>
          <a:prstGeom prst="rect">
            <a:avLst/>
          </a:prstGeom>
          <a:noFill/>
          <a:ln/>
        </p:spPr>
        <p:txBody>
          <a:bodyPr wrap="none" lIns="0" tIns="0" rIns="0" bIns="0" rtlCol="0" anchor="t"/>
          <a:lstStyle/>
          <a:p>
            <a:pPr algn="ctr" indent="0" marL="0">
              <a:lnSpc>
                <a:spcPts val="5150"/>
              </a:lnSpc>
              <a:buNone/>
            </a:pPr>
            <a:r>
              <a:rPr lang="en-US" sz="5150" dirty="0">
                <a:solidFill>
                  <a:srgbClr val="2C2821"/>
                </a:solidFill>
                <a:latin typeface="Alice" pitchFamily="34" charset="0"/>
                <a:ea typeface="Alice" pitchFamily="34" charset="-122"/>
                <a:cs typeface="Alice" pitchFamily="34" charset="-120"/>
              </a:rPr>
              <a:t>89%</a:t>
            </a:r>
            <a:endParaRPr lang="en-US" sz="5150" dirty="0"/>
          </a:p>
        </p:txBody>
      </p:sp>
      <p:sp>
        <p:nvSpPr>
          <p:cNvPr id="10" name="Text 8"/>
          <p:cNvSpPr/>
          <p:nvPr/>
        </p:nvSpPr>
        <p:spPr>
          <a:xfrm>
            <a:off x="7735967" y="5217081"/>
            <a:ext cx="2480905" cy="310158"/>
          </a:xfrm>
          <a:prstGeom prst="rect">
            <a:avLst/>
          </a:prstGeom>
          <a:noFill/>
          <a:ln/>
        </p:spPr>
        <p:txBody>
          <a:bodyPr wrap="none" lIns="0" tIns="0" rIns="0" bIns="0" rtlCol="0" anchor="t"/>
          <a:lstStyle/>
          <a:p>
            <a:pPr algn="ctr" indent="0" marL="0">
              <a:lnSpc>
                <a:spcPts val="2400"/>
              </a:lnSpc>
              <a:buNone/>
            </a:pPr>
            <a:r>
              <a:rPr lang="en-US" sz="1950" dirty="0">
                <a:solidFill>
                  <a:srgbClr val="2C2821"/>
                </a:solidFill>
                <a:latin typeface="Alice" pitchFamily="34" charset="0"/>
                <a:ea typeface="Alice" pitchFamily="34" charset="-122"/>
                <a:cs typeface="Alice" pitchFamily="34" charset="-120"/>
              </a:rPr>
              <a:t>Solution Quality</a:t>
            </a:r>
            <a:endParaRPr lang="en-US" sz="1950" dirty="0"/>
          </a:p>
        </p:txBody>
      </p:sp>
      <p:sp>
        <p:nvSpPr>
          <p:cNvPr id="11" name="Text 9"/>
          <p:cNvSpPr/>
          <p:nvPr/>
        </p:nvSpPr>
        <p:spPr>
          <a:xfrm>
            <a:off x="7439144" y="5646301"/>
            <a:ext cx="3074670" cy="1270159"/>
          </a:xfrm>
          <a:prstGeom prst="rect">
            <a:avLst/>
          </a:prstGeom>
          <a:noFill/>
          <a:ln/>
        </p:spPr>
        <p:txBody>
          <a:bodyPr wrap="square" lIns="0" tIns="0" rIns="0" bIns="0" rtlCol="0" anchor="t"/>
          <a:lstStyle/>
          <a:p>
            <a:pPr algn="ctr" indent="0" marL="0">
              <a:lnSpc>
                <a:spcPts val="2500"/>
              </a:lnSpc>
              <a:buNone/>
            </a:pPr>
            <a:r>
              <a:rPr lang="en-US" sz="1550" dirty="0">
                <a:solidFill>
                  <a:srgbClr val="2C2821"/>
                </a:solidFill>
                <a:latin typeface="Lora" pitchFamily="34" charset="0"/>
                <a:ea typeface="Lora" pitchFamily="34" charset="-122"/>
                <a:cs typeface="Lora" pitchFamily="34" charset="-120"/>
              </a:rPr>
              <a:t>Success rate in locating global optimum across diverse test functions with complex multimodal landscapes.</a:t>
            </a:r>
            <a:endParaRPr lang="en-US" sz="1550" dirty="0"/>
          </a:p>
        </p:txBody>
      </p:sp>
      <p:sp>
        <p:nvSpPr>
          <p:cNvPr id="12" name="Text 10"/>
          <p:cNvSpPr/>
          <p:nvPr/>
        </p:nvSpPr>
        <p:spPr>
          <a:xfrm>
            <a:off x="10761821" y="4314111"/>
            <a:ext cx="3074789" cy="654963"/>
          </a:xfrm>
          <a:prstGeom prst="rect">
            <a:avLst/>
          </a:prstGeom>
          <a:noFill/>
          <a:ln/>
        </p:spPr>
        <p:txBody>
          <a:bodyPr wrap="none" lIns="0" tIns="0" rIns="0" bIns="0" rtlCol="0" anchor="t"/>
          <a:lstStyle/>
          <a:p>
            <a:pPr algn="ctr" indent="0" marL="0">
              <a:lnSpc>
                <a:spcPts val="5150"/>
              </a:lnSpc>
              <a:buNone/>
            </a:pPr>
            <a:r>
              <a:rPr lang="en-US" sz="5150" dirty="0">
                <a:solidFill>
                  <a:srgbClr val="2C2821"/>
                </a:solidFill>
                <a:latin typeface="Alice" pitchFamily="34" charset="0"/>
                <a:ea typeface="Alice" pitchFamily="34" charset="-122"/>
                <a:cs typeface="Alice" pitchFamily="34" charset="-120"/>
              </a:rPr>
              <a:t>3900</a:t>
            </a:r>
            <a:endParaRPr lang="en-US" sz="5150" dirty="0"/>
          </a:p>
        </p:txBody>
      </p:sp>
      <p:sp>
        <p:nvSpPr>
          <p:cNvPr id="13" name="Text 11"/>
          <p:cNvSpPr/>
          <p:nvPr/>
        </p:nvSpPr>
        <p:spPr>
          <a:xfrm>
            <a:off x="11058763" y="5217081"/>
            <a:ext cx="2480905" cy="310158"/>
          </a:xfrm>
          <a:prstGeom prst="rect">
            <a:avLst/>
          </a:prstGeom>
          <a:noFill/>
          <a:ln/>
        </p:spPr>
        <p:txBody>
          <a:bodyPr wrap="none" lIns="0" tIns="0" rIns="0" bIns="0" rtlCol="0" anchor="t"/>
          <a:lstStyle/>
          <a:p>
            <a:pPr algn="ctr" indent="0" marL="0">
              <a:lnSpc>
                <a:spcPts val="2400"/>
              </a:lnSpc>
              <a:buNone/>
            </a:pPr>
            <a:r>
              <a:rPr lang="en-US" sz="1950" dirty="0">
                <a:solidFill>
                  <a:srgbClr val="2C2821"/>
                </a:solidFill>
                <a:latin typeface="Alice" pitchFamily="34" charset="0"/>
                <a:ea typeface="Alice" pitchFamily="34" charset="-122"/>
                <a:cs typeface="Alice" pitchFamily="34" charset="-120"/>
              </a:rPr>
              <a:t>Evaluation Budget</a:t>
            </a:r>
            <a:endParaRPr lang="en-US" sz="1950" dirty="0"/>
          </a:p>
        </p:txBody>
      </p:sp>
      <p:sp>
        <p:nvSpPr>
          <p:cNvPr id="14" name="Text 12"/>
          <p:cNvSpPr/>
          <p:nvPr/>
        </p:nvSpPr>
        <p:spPr>
          <a:xfrm>
            <a:off x="10761821" y="5646301"/>
            <a:ext cx="3074789" cy="1270159"/>
          </a:xfrm>
          <a:prstGeom prst="rect">
            <a:avLst/>
          </a:prstGeom>
          <a:noFill/>
          <a:ln/>
        </p:spPr>
        <p:txBody>
          <a:bodyPr wrap="square" lIns="0" tIns="0" rIns="0" bIns="0" rtlCol="0" anchor="t"/>
          <a:lstStyle/>
          <a:p>
            <a:pPr algn="ctr" indent="0" marL="0">
              <a:lnSpc>
                <a:spcPts val="2500"/>
              </a:lnSpc>
              <a:buNone/>
            </a:pPr>
            <a:r>
              <a:rPr lang="en-US" sz="1550" dirty="0">
                <a:solidFill>
                  <a:srgbClr val="2C2821"/>
                </a:solidFill>
                <a:latin typeface="Lora" pitchFamily="34" charset="0"/>
                <a:ea typeface="Lora" pitchFamily="34" charset="-122"/>
                <a:cs typeface="Lora" pitchFamily="34" charset="-120"/>
              </a:rPr>
              <a:t>Maximum function evaluations with phase-specific optimization strategy for optimal resource utilization.</a:t>
            </a:r>
            <a:endParaRPr lang="en-US" sz="1550" dirty="0"/>
          </a:p>
        </p:txBody>
      </p:sp>
      <p:sp>
        <p:nvSpPr>
          <p:cNvPr id="15" name="Text 13"/>
          <p:cNvSpPr/>
          <p:nvPr/>
        </p:nvSpPr>
        <p:spPr>
          <a:xfrm>
            <a:off x="793790" y="7139702"/>
            <a:ext cx="13042821" cy="635079"/>
          </a:xfrm>
          <a:prstGeom prst="rect">
            <a:avLst/>
          </a:prstGeom>
          <a:noFill/>
          <a:ln/>
        </p:spPr>
        <p:txBody>
          <a:bodyPr wrap="square" lIns="0" tIns="0" rIns="0" bIns="0" rtlCol="0" anchor="t"/>
          <a:lstStyle/>
          <a:p>
            <a:pPr algn="l" indent="0" marL="0">
              <a:lnSpc>
                <a:spcPts val="2500"/>
              </a:lnSpc>
              <a:buNone/>
            </a:pPr>
            <a:r>
              <a:rPr lang="en-US" sz="1550" dirty="0">
                <a:solidFill>
                  <a:srgbClr val="2C2821"/>
                </a:solidFill>
                <a:latin typeface="Lora" pitchFamily="34" charset="0"/>
                <a:ea typeface="Lora" pitchFamily="34" charset="-122"/>
                <a:cs typeface="Lora" pitchFamily="34" charset="-120"/>
              </a:rPr>
              <a:t>These quantitative performance metrics demonstrate the algorithm's exceptional capabilities in balancing exploration and exploitation, achieving both efficiency in computational resource utilization and effectiveness in solution quality.</a:t>
            </a:r>
            <a:endParaRPr lang="en-US" sz="15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3660219"/>
            <a:ext cx="8492847" cy="620078"/>
          </a:xfrm>
          <a:prstGeom prst="rect">
            <a:avLst/>
          </a:prstGeom>
          <a:noFill/>
          <a:ln/>
        </p:spPr>
        <p:txBody>
          <a:bodyPr wrap="none" lIns="0" tIns="0" rIns="0" bIns="0" rtlCol="0" anchor="t"/>
          <a:lstStyle/>
          <a:p>
            <a:pPr algn="l" indent="0" marL="0">
              <a:lnSpc>
                <a:spcPts val="4850"/>
              </a:lnSpc>
              <a:buNone/>
            </a:pPr>
            <a:r>
              <a:rPr lang="en-US" sz="3900" dirty="0">
                <a:solidFill>
                  <a:srgbClr val="233E32"/>
                </a:solidFill>
                <a:latin typeface="Alice" pitchFamily="34" charset="0"/>
                <a:ea typeface="Alice" pitchFamily="34" charset="-122"/>
                <a:cs typeface="Alice" pitchFamily="34" charset="-120"/>
              </a:rPr>
              <a:t>Application Domains and Case Studies</a:t>
            </a:r>
            <a:endParaRPr lang="en-US" sz="3900" dirty="0"/>
          </a:p>
        </p:txBody>
      </p:sp>
      <p:sp>
        <p:nvSpPr>
          <p:cNvPr id="3" name="Shape 1"/>
          <p:cNvSpPr/>
          <p:nvPr/>
        </p:nvSpPr>
        <p:spPr>
          <a:xfrm>
            <a:off x="793790" y="4677132"/>
            <a:ext cx="4215289" cy="2094667"/>
          </a:xfrm>
          <a:prstGeom prst="roundRect">
            <a:avLst>
              <a:gd name="adj" fmla="val 1421"/>
            </a:avLst>
          </a:prstGeom>
          <a:noFill/>
          <a:ln w="22860">
            <a:solidFill>
              <a:srgbClr val="D6D3CC"/>
            </a:solidFill>
            <a:prstDash val="solid"/>
          </a:ln>
        </p:spPr>
      </p:sp>
      <p:sp>
        <p:nvSpPr>
          <p:cNvPr id="4" name="Shape 2"/>
          <p:cNvSpPr/>
          <p:nvPr/>
        </p:nvSpPr>
        <p:spPr>
          <a:xfrm>
            <a:off x="816650" y="4699992"/>
            <a:ext cx="4169569" cy="595313"/>
          </a:xfrm>
          <a:prstGeom prst="roundRect">
            <a:avLst>
              <a:gd name="adj" fmla="val 393"/>
            </a:avLst>
          </a:prstGeom>
          <a:solidFill>
            <a:srgbClr val="F0EDE6"/>
          </a:solidFill>
          <a:ln/>
        </p:spPr>
      </p:sp>
      <p:pic>
        <p:nvPicPr>
          <p:cNvPr id="5" name="Image 0" descr="preencoded.png">    </p:cNvPr>
          <p:cNvPicPr>
            <a:picLocks noChangeAspect="1"/>
          </p:cNvPicPr>
          <p:nvPr/>
        </p:nvPicPr>
        <p:blipFill>
          <a:blip r:embed="rId1"/>
          <a:stretch>
            <a:fillRect/>
          </a:stretch>
        </p:blipFill>
        <p:spPr>
          <a:xfrm>
            <a:off x="2752606" y="4811554"/>
            <a:ext cx="297656" cy="372070"/>
          </a:xfrm>
          <a:prstGeom prst="rect">
            <a:avLst/>
          </a:prstGeom>
        </p:spPr>
      </p:pic>
      <p:sp>
        <p:nvSpPr>
          <p:cNvPr id="6" name="Text 3"/>
          <p:cNvSpPr/>
          <p:nvPr/>
        </p:nvSpPr>
        <p:spPr>
          <a:xfrm>
            <a:off x="1015008" y="5493663"/>
            <a:ext cx="3451265" cy="310158"/>
          </a:xfrm>
          <a:prstGeom prst="rect">
            <a:avLst/>
          </a:prstGeom>
          <a:noFill/>
          <a:ln/>
        </p:spPr>
        <p:txBody>
          <a:bodyPr wrap="none" lIns="0" tIns="0" rIns="0" bIns="0" rtlCol="0" anchor="t"/>
          <a:lstStyle/>
          <a:p>
            <a:pPr algn="l" indent="0" marL="0">
              <a:lnSpc>
                <a:spcPts val="2400"/>
              </a:lnSpc>
              <a:buNone/>
            </a:pPr>
            <a:r>
              <a:rPr lang="en-US" sz="1950" dirty="0">
                <a:solidFill>
                  <a:srgbClr val="2C2821"/>
                </a:solidFill>
                <a:latin typeface="Alice" pitchFamily="34" charset="0"/>
                <a:ea typeface="Alice" pitchFamily="34" charset="-122"/>
                <a:cs typeface="Alice" pitchFamily="34" charset="-120"/>
              </a:rPr>
              <a:t>Microgrid Energy Management</a:t>
            </a:r>
            <a:endParaRPr lang="en-US" sz="1950" dirty="0"/>
          </a:p>
        </p:txBody>
      </p:sp>
      <p:sp>
        <p:nvSpPr>
          <p:cNvPr id="7" name="Text 4"/>
          <p:cNvSpPr/>
          <p:nvPr/>
        </p:nvSpPr>
        <p:spPr>
          <a:xfrm>
            <a:off x="1015008" y="5922883"/>
            <a:ext cx="3772853" cy="317540"/>
          </a:xfrm>
          <a:prstGeom prst="rect">
            <a:avLst/>
          </a:prstGeom>
          <a:noFill/>
          <a:ln/>
        </p:spPr>
        <p:txBody>
          <a:bodyPr wrap="none" lIns="0" tIns="0" rIns="0" bIns="0" rtlCol="0" anchor="t"/>
          <a:lstStyle/>
          <a:p>
            <a:pPr algn="l" indent="0" marL="0">
              <a:lnSpc>
                <a:spcPts val="2500"/>
              </a:lnSpc>
              <a:buNone/>
            </a:pPr>
            <a:endParaRPr lang="en-US" sz="1550" dirty="0"/>
          </a:p>
        </p:txBody>
      </p:sp>
      <p:sp>
        <p:nvSpPr>
          <p:cNvPr id="8" name="Shape 5"/>
          <p:cNvSpPr/>
          <p:nvPr/>
        </p:nvSpPr>
        <p:spPr>
          <a:xfrm>
            <a:off x="5207437" y="4677132"/>
            <a:ext cx="4215408" cy="2094667"/>
          </a:xfrm>
          <a:prstGeom prst="roundRect">
            <a:avLst>
              <a:gd name="adj" fmla="val 1421"/>
            </a:avLst>
          </a:prstGeom>
          <a:noFill/>
          <a:ln w="22860">
            <a:solidFill>
              <a:srgbClr val="D6D3CC"/>
            </a:solidFill>
            <a:prstDash val="solid"/>
          </a:ln>
        </p:spPr>
      </p:sp>
      <p:sp>
        <p:nvSpPr>
          <p:cNvPr id="9" name="Shape 6"/>
          <p:cNvSpPr/>
          <p:nvPr/>
        </p:nvSpPr>
        <p:spPr>
          <a:xfrm>
            <a:off x="5230297" y="4699992"/>
            <a:ext cx="4169688" cy="595313"/>
          </a:xfrm>
          <a:prstGeom prst="roundRect">
            <a:avLst>
              <a:gd name="adj" fmla="val 393"/>
            </a:avLst>
          </a:prstGeom>
          <a:solidFill>
            <a:srgbClr val="F0EDE6"/>
          </a:solidFill>
          <a:ln/>
        </p:spPr>
      </p:sp>
      <p:pic>
        <p:nvPicPr>
          <p:cNvPr id="10" name="Image 1" descr="preencoded.png">    </p:cNvPr>
          <p:cNvPicPr>
            <a:picLocks noChangeAspect="1"/>
          </p:cNvPicPr>
          <p:nvPr/>
        </p:nvPicPr>
        <p:blipFill>
          <a:blip r:embed="rId2"/>
          <a:stretch>
            <a:fillRect/>
          </a:stretch>
        </p:blipFill>
        <p:spPr>
          <a:xfrm>
            <a:off x="7166253" y="4811554"/>
            <a:ext cx="297656" cy="372070"/>
          </a:xfrm>
          <a:prstGeom prst="rect">
            <a:avLst/>
          </a:prstGeom>
        </p:spPr>
      </p:pic>
      <p:sp>
        <p:nvSpPr>
          <p:cNvPr id="11" name="Text 7"/>
          <p:cNvSpPr/>
          <p:nvPr/>
        </p:nvSpPr>
        <p:spPr>
          <a:xfrm>
            <a:off x="5428655" y="5493663"/>
            <a:ext cx="3314462" cy="310158"/>
          </a:xfrm>
          <a:prstGeom prst="rect">
            <a:avLst/>
          </a:prstGeom>
          <a:noFill/>
          <a:ln/>
        </p:spPr>
        <p:txBody>
          <a:bodyPr wrap="none" lIns="0" tIns="0" rIns="0" bIns="0" rtlCol="0" anchor="t"/>
          <a:lstStyle/>
          <a:p>
            <a:pPr algn="l" indent="0" marL="0">
              <a:lnSpc>
                <a:spcPts val="2400"/>
              </a:lnSpc>
              <a:buNone/>
            </a:pPr>
            <a:r>
              <a:rPr lang="en-US" sz="1950" dirty="0">
                <a:solidFill>
                  <a:srgbClr val="2C2821"/>
                </a:solidFill>
                <a:latin typeface="Alice" pitchFamily="34" charset="0"/>
                <a:ea typeface="Alice" pitchFamily="34" charset="-122"/>
                <a:cs typeface="Alice" pitchFamily="34" charset="-120"/>
              </a:rPr>
              <a:t>Battery System Configuration</a:t>
            </a:r>
            <a:endParaRPr lang="en-US" sz="1950" dirty="0"/>
          </a:p>
        </p:txBody>
      </p:sp>
      <p:sp>
        <p:nvSpPr>
          <p:cNvPr id="12" name="Text 8"/>
          <p:cNvSpPr/>
          <p:nvPr/>
        </p:nvSpPr>
        <p:spPr>
          <a:xfrm>
            <a:off x="5428655" y="5922883"/>
            <a:ext cx="3772972" cy="317540"/>
          </a:xfrm>
          <a:prstGeom prst="rect">
            <a:avLst/>
          </a:prstGeom>
          <a:noFill/>
          <a:ln/>
        </p:spPr>
        <p:txBody>
          <a:bodyPr wrap="none" lIns="0" tIns="0" rIns="0" bIns="0" rtlCol="0" anchor="t"/>
          <a:lstStyle/>
          <a:p>
            <a:pPr algn="l" indent="0" marL="0">
              <a:lnSpc>
                <a:spcPts val="2500"/>
              </a:lnSpc>
              <a:buNone/>
            </a:pPr>
            <a:endParaRPr lang="en-US" sz="1550" dirty="0"/>
          </a:p>
        </p:txBody>
      </p:sp>
      <p:sp>
        <p:nvSpPr>
          <p:cNvPr id="13" name="Shape 9"/>
          <p:cNvSpPr/>
          <p:nvPr/>
        </p:nvSpPr>
        <p:spPr>
          <a:xfrm>
            <a:off x="9621203" y="4677132"/>
            <a:ext cx="4215289" cy="2094667"/>
          </a:xfrm>
          <a:prstGeom prst="roundRect">
            <a:avLst>
              <a:gd name="adj" fmla="val 1421"/>
            </a:avLst>
          </a:prstGeom>
          <a:noFill/>
          <a:ln w="22860">
            <a:solidFill>
              <a:srgbClr val="D6D3CC"/>
            </a:solidFill>
            <a:prstDash val="solid"/>
          </a:ln>
        </p:spPr>
      </p:sp>
      <p:sp>
        <p:nvSpPr>
          <p:cNvPr id="14" name="Shape 10"/>
          <p:cNvSpPr/>
          <p:nvPr/>
        </p:nvSpPr>
        <p:spPr>
          <a:xfrm>
            <a:off x="9644063" y="4699992"/>
            <a:ext cx="4169569" cy="595313"/>
          </a:xfrm>
          <a:prstGeom prst="roundRect">
            <a:avLst>
              <a:gd name="adj" fmla="val 393"/>
            </a:avLst>
          </a:prstGeom>
          <a:solidFill>
            <a:srgbClr val="F0EDE6"/>
          </a:solidFill>
          <a:ln/>
        </p:spPr>
      </p:sp>
      <p:pic>
        <p:nvPicPr>
          <p:cNvPr id="15" name="Image 2" descr="preencoded.png">    </p:cNvPr>
          <p:cNvPicPr>
            <a:picLocks noChangeAspect="1"/>
          </p:cNvPicPr>
          <p:nvPr/>
        </p:nvPicPr>
        <p:blipFill>
          <a:blip r:embed="rId3"/>
          <a:stretch>
            <a:fillRect/>
          </a:stretch>
        </p:blipFill>
        <p:spPr>
          <a:xfrm>
            <a:off x="11580019" y="4811554"/>
            <a:ext cx="297656" cy="372070"/>
          </a:xfrm>
          <a:prstGeom prst="rect">
            <a:avLst/>
          </a:prstGeom>
        </p:spPr>
      </p:pic>
      <p:sp>
        <p:nvSpPr>
          <p:cNvPr id="16" name="Text 11"/>
          <p:cNvSpPr/>
          <p:nvPr/>
        </p:nvSpPr>
        <p:spPr>
          <a:xfrm>
            <a:off x="9842421" y="5493663"/>
            <a:ext cx="3772853" cy="620316"/>
          </a:xfrm>
          <a:prstGeom prst="rect">
            <a:avLst/>
          </a:prstGeom>
          <a:noFill/>
          <a:ln/>
        </p:spPr>
        <p:txBody>
          <a:bodyPr wrap="square" lIns="0" tIns="0" rIns="0" bIns="0" rtlCol="0" anchor="t"/>
          <a:lstStyle/>
          <a:p>
            <a:pPr algn="l" indent="0" marL="0">
              <a:lnSpc>
                <a:spcPts val="2400"/>
              </a:lnSpc>
              <a:buNone/>
            </a:pPr>
            <a:r>
              <a:rPr lang="en-US" sz="1950" dirty="0">
                <a:solidFill>
                  <a:srgbClr val="2C2821"/>
                </a:solidFill>
                <a:latin typeface="Alice" pitchFamily="34" charset="0"/>
                <a:ea typeface="Alice" pitchFamily="34" charset="-122"/>
                <a:cs typeface="Alice" pitchFamily="34" charset="-120"/>
              </a:rPr>
              <a:t>Distribution Network Reconfiguration</a:t>
            </a:r>
            <a:endParaRPr lang="en-US" sz="1950" dirty="0"/>
          </a:p>
        </p:txBody>
      </p:sp>
      <p:sp>
        <p:nvSpPr>
          <p:cNvPr id="17" name="Text 12"/>
          <p:cNvSpPr/>
          <p:nvPr/>
        </p:nvSpPr>
        <p:spPr>
          <a:xfrm>
            <a:off x="9842421" y="6233041"/>
            <a:ext cx="3772853" cy="317540"/>
          </a:xfrm>
          <a:prstGeom prst="rect">
            <a:avLst/>
          </a:prstGeom>
          <a:noFill/>
          <a:ln/>
        </p:spPr>
        <p:txBody>
          <a:bodyPr wrap="none" lIns="0" tIns="0" rIns="0" bIns="0" rtlCol="0" anchor="t"/>
          <a:lstStyle/>
          <a:p>
            <a:pPr algn="l" indent="0" marL="0">
              <a:lnSpc>
                <a:spcPts val="2500"/>
              </a:lnSpc>
              <a:buNone/>
            </a:pPr>
            <a:endParaRPr lang="en-US" sz="1550" dirty="0"/>
          </a:p>
        </p:txBody>
      </p:sp>
      <p:sp>
        <p:nvSpPr>
          <p:cNvPr id="18" name="Text 13"/>
          <p:cNvSpPr/>
          <p:nvPr/>
        </p:nvSpPr>
        <p:spPr>
          <a:xfrm>
            <a:off x="793790" y="6995041"/>
            <a:ext cx="13042821" cy="317540"/>
          </a:xfrm>
          <a:prstGeom prst="rect">
            <a:avLst/>
          </a:prstGeom>
          <a:noFill/>
          <a:ln/>
        </p:spPr>
        <p:txBody>
          <a:bodyPr wrap="none" lIns="0" tIns="0" rIns="0" bIns="0" rtlCol="0" anchor="t"/>
          <a:lstStyle/>
          <a:p>
            <a:pPr algn="l" indent="0" marL="0">
              <a:lnSpc>
                <a:spcPts val="2500"/>
              </a:lnSpc>
              <a:buNone/>
            </a:pPr>
            <a:endParaRPr lang="en-US" sz="15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2907863"/>
            <a:ext cx="6358176" cy="403146"/>
          </a:xfrm>
          <a:prstGeom prst="rect">
            <a:avLst/>
          </a:prstGeom>
          <a:noFill/>
          <a:ln/>
        </p:spPr>
        <p:txBody>
          <a:bodyPr wrap="none" lIns="0" tIns="0" rIns="0" bIns="0" rtlCol="0" anchor="t"/>
          <a:lstStyle/>
          <a:p>
            <a:pPr algn="l" indent="0" marL="0">
              <a:lnSpc>
                <a:spcPts val="3150"/>
              </a:lnSpc>
              <a:buNone/>
            </a:pPr>
            <a:r>
              <a:rPr lang="en-US" sz="2500" dirty="0">
                <a:solidFill>
                  <a:srgbClr val="233E32"/>
                </a:solidFill>
                <a:latin typeface="Alice" pitchFamily="34" charset="0"/>
                <a:ea typeface="Alice" pitchFamily="34" charset="-122"/>
                <a:cs typeface="Alice" pitchFamily="34" charset="-120"/>
              </a:rPr>
              <a:t>Conclusions and Future Research Directions</a:t>
            </a:r>
            <a:endParaRPr lang="en-US" sz="2500" dirty="0"/>
          </a:p>
        </p:txBody>
      </p:sp>
      <p:sp>
        <p:nvSpPr>
          <p:cNvPr id="3" name="Text 1"/>
          <p:cNvSpPr/>
          <p:nvPr/>
        </p:nvSpPr>
        <p:spPr>
          <a:xfrm>
            <a:off x="3487103" y="3864888"/>
            <a:ext cx="2150983" cy="201454"/>
          </a:xfrm>
          <a:prstGeom prst="rect">
            <a:avLst/>
          </a:prstGeom>
          <a:noFill/>
          <a:ln/>
        </p:spPr>
        <p:txBody>
          <a:bodyPr wrap="none" lIns="0" tIns="0" rIns="0" bIns="0" rtlCol="0" anchor="t"/>
          <a:lstStyle/>
          <a:p>
            <a:pPr algn="r" indent="0" marL="0">
              <a:lnSpc>
                <a:spcPts val="1550"/>
              </a:lnSpc>
              <a:buNone/>
            </a:pPr>
            <a:r>
              <a:rPr lang="en-US" sz="1250" dirty="0">
                <a:solidFill>
                  <a:srgbClr val="2C2821"/>
                </a:solidFill>
                <a:latin typeface="Alice" pitchFamily="34" charset="0"/>
                <a:ea typeface="Alice" pitchFamily="34" charset="-122"/>
                <a:cs typeface="Alice" pitchFamily="34" charset="-120"/>
              </a:rPr>
              <a:t>Machine Learning Integration</a:t>
            </a:r>
            <a:endParaRPr lang="en-US" sz="1250" dirty="0"/>
          </a:p>
        </p:txBody>
      </p:sp>
      <p:sp>
        <p:nvSpPr>
          <p:cNvPr id="4" name="Text 2"/>
          <p:cNvSpPr/>
          <p:nvPr/>
        </p:nvSpPr>
        <p:spPr>
          <a:xfrm>
            <a:off x="793790" y="4143732"/>
            <a:ext cx="4844296" cy="619363"/>
          </a:xfrm>
          <a:prstGeom prst="rect">
            <a:avLst/>
          </a:prstGeom>
          <a:noFill/>
          <a:ln/>
        </p:spPr>
        <p:txBody>
          <a:bodyPr wrap="square" lIns="0" tIns="0" rIns="0" bIns="0" rtlCol="0" anchor="t"/>
          <a:lstStyle/>
          <a:p>
            <a:pPr algn="r" indent="0" marL="0">
              <a:lnSpc>
                <a:spcPts val="1600"/>
              </a:lnSpc>
              <a:buNone/>
            </a:pPr>
            <a:r>
              <a:rPr lang="en-US" sz="1000" dirty="0">
                <a:solidFill>
                  <a:srgbClr val="2C2821"/>
                </a:solidFill>
                <a:latin typeface="Lora" pitchFamily="34" charset="0"/>
                <a:ea typeface="Lora" pitchFamily="34" charset="-122"/>
                <a:cs typeface="Lora" pitchFamily="34" charset="-120"/>
              </a:rPr>
              <a:t>Incorporating deep learning techniques to predict algorithm performance on specific problem instances, enabling more intelligent algorithm selection and parameter tuning.</a:t>
            </a:r>
            <a:endParaRPr lang="en-US" sz="1000" dirty="0"/>
          </a:p>
        </p:txBody>
      </p:sp>
      <p:pic>
        <p:nvPicPr>
          <p:cNvPr id="5" name="Image 0" descr="preencoded.png">    </p:cNvPr>
          <p:cNvPicPr>
            <a:picLocks noChangeAspect="1"/>
          </p:cNvPicPr>
          <p:nvPr/>
        </p:nvPicPr>
        <p:blipFill>
          <a:blip r:embed="rId1"/>
          <a:stretch>
            <a:fillRect/>
          </a:stretch>
        </p:blipFill>
        <p:spPr>
          <a:xfrm>
            <a:off x="5831562" y="3569018"/>
            <a:ext cx="2967157" cy="2967157"/>
          </a:xfrm>
          <a:prstGeom prst="rect">
            <a:avLst/>
          </a:prstGeom>
        </p:spPr>
      </p:pic>
      <p:pic>
        <p:nvPicPr>
          <p:cNvPr id="6" name="Image 1" descr="preencoded.png">    </p:cNvPr>
          <p:cNvPicPr>
            <a:picLocks noChangeAspect="1"/>
          </p:cNvPicPr>
          <p:nvPr/>
        </p:nvPicPr>
        <p:blipFill>
          <a:blip r:embed="rId2"/>
          <a:stretch>
            <a:fillRect/>
          </a:stretch>
        </p:blipFill>
        <p:spPr>
          <a:xfrm>
            <a:off x="6484144" y="4197548"/>
            <a:ext cx="193000" cy="241221"/>
          </a:xfrm>
          <a:prstGeom prst="rect">
            <a:avLst/>
          </a:prstGeom>
        </p:spPr>
      </p:pic>
      <p:sp>
        <p:nvSpPr>
          <p:cNvPr id="7" name="Text 3"/>
          <p:cNvSpPr/>
          <p:nvPr/>
        </p:nvSpPr>
        <p:spPr>
          <a:xfrm>
            <a:off x="8992195" y="3864888"/>
            <a:ext cx="1748433" cy="201454"/>
          </a:xfrm>
          <a:prstGeom prst="rect">
            <a:avLst/>
          </a:prstGeom>
          <a:noFill/>
          <a:ln/>
        </p:spPr>
        <p:txBody>
          <a:bodyPr wrap="none" lIns="0" tIns="0" rIns="0" bIns="0" rtlCol="0" anchor="t"/>
          <a:lstStyle/>
          <a:p>
            <a:pPr algn="l" indent="0" marL="0">
              <a:lnSpc>
                <a:spcPts val="1550"/>
              </a:lnSpc>
              <a:buNone/>
            </a:pPr>
            <a:r>
              <a:rPr lang="en-US" sz="1250" dirty="0">
                <a:solidFill>
                  <a:srgbClr val="2C2821"/>
                </a:solidFill>
                <a:latin typeface="Alice" pitchFamily="34" charset="0"/>
                <a:ea typeface="Alice" pitchFamily="34" charset="-122"/>
                <a:cs typeface="Alice" pitchFamily="34" charset="-120"/>
              </a:rPr>
              <a:t>Parallel Implementation</a:t>
            </a:r>
            <a:endParaRPr lang="en-US" sz="1250" dirty="0"/>
          </a:p>
        </p:txBody>
      </p:sp>
      <p:sp>
        <p:nvSpPr>
          <p:cNvPr id="8" name="Text 4"/>
          <p:cNvSpPr/>
          <p:nvPr/>
        </p:nvSpPr>
        <p:spPr>
          <a:xfrm>
            <a:off x="8992195" y="4143732"/>
            <a:ext cx="4844415" cy="619363"/>
          </a:xfrm>
          <a:prstGeom prst="rect">
            <a:avLst/>
          </a:prstGeom>
          <a:noFill/>
          <a:ln/>
        </p:spPr>
        <p:txBody>
          <a:bodyPr wrap="square" lIns="0" tIns="0" rIns="0" bIns="0" rtlCol="0" anchor="t"/>
          <a:lstStyle/>
          <a:p>
            <a:pPr algn="l" indent="0" marL="0">
              <a:lnSpc>
                <a:spcPts val="1600"/>
              </a:lnSpc>
              <a:buNone/>
            </a:pPr>
            <a:r>
              <a:rPr lang="en-US" sz="1000" dirty="0">
                <a:solidFill>
                  <a:srgbClr val="2C2821"/>
                </a:solidFill>
                <a:latin typeface="Lora" pitchFamily="34" charset="0"/>
                <a:ea typeface="Lora" pitchFamily="34" charset="-122"/>
                <a:cs typeface="Lora" pitchFamily="34" charset="-120"/>
              </a:rPr>
              <a:t>Developing distributed computing frameworks to exploit the inherent parallelism in the ensemble approach, enabling application to larger-scale optimization challenges.</a:t>
            </a:r>
            <a:endParaRPr lang="en-US" sz="1000" dirty="0"/>
          </a:p>
        </p:txBody>
      </p:sp>
      <p:pic>
        <p:nvPicPr>
          <p:cNvPr id="9" name="Image 2" descr="preencoded.png">    </p:cNvPr>
          <p:cNvPicPr>
            <a:picLocks noChangeAspect="1"/>
          </p:cNvPicPr>
          <p:nvPr/>
        </p:nvPicPr>
        <p:blipFill>
          <a:blip r:embed="rId3"/>
          <a:stretch>
            <a:fillRect/>
          </a:stretch>
        </p:blipFill>
        <p:spPr>
          <a:xfrm>
            <a:off x="5831562" y="3569018"/>
            <a:ext cx="2967157" cy="2967157"/>
          </a:xfrm>
          <a:prstGeom prst="rect">
            <a:avLst/>
          </a:prstGeom>
        </p:spPr>
      </p:pic>
      <p:pic>
        <p:nvPicPr>
          <p:cNvPr id="10" name="Image 3" descr="preencoded.png">    </p:cNvPr>
          <p:cNvPicPr>
            <a:picLocks noChangeAspect="1"/>
          </p:cNvPicPr>
          <p:nvPr/>
        </p:nvPicPr>
        <p:blipFill>
          <a:blip r:embed="rId4"/>
          <a:stretch>
            <a:fillRect/>
          </a:stretch>
        </p:blipFill>
        <p:spPr>
          <a:xfrm>
            <a:off x="7952899" y="4197548"/>
            <a:ext cx="193000" cy="241221"/>
          </a:xfrm>
          <a:prstGeom prst="rect">
            <a:avLst/>
          </a:prstGeom>
        </p:spPr>
      </p:pic>
      <p:sp>
        <p:nvSpPr>
          <p:cNvPr id="11" name="Text 5"/>
          <p:cNvSpPr/>
          <p:nvPr/>
        </p:nvSpPr>
        <p:spPr>
          <a:xfrm>
            <a:off x="8992195" y="5548432"/>
            <a:ext cx="1939290" cy="201454"/>
          </a:xfrm>
          <a:prstGeom prst="rect">
            <a:avLst/>
          </a:prstGeom>
          <a:noFill/>
          <a:ln/>
        </p:spPr>
        <p:txBody>
          <a:bodyPr wrap="none" lIns="0" tIns="0" rIns="0" bIns="0" rtlCol="0" anchor="t"/>
          <a:lstStyle/>
          <a:p>
            <a:pPr algn="l" indent="0" marL="0">
              <a:lnSpc>
                <a:spcPts val="1550"/>
              </a:lnSpc>
              <a:buNone/>
            </a:pPr>
            <a:r>
              <a:rPr lang="en-US" sz="1250" dirty="0">
                <a:solidFill>
                  <a:srgbClr val="2C2821"/>
                </a:solidFill>
                <a:latin typeface="Alice" pitchFamily="34" charset="0"/>
                <a:ea typeface="Alice" pitchFamily="34" charset="-122"/>
                <a:cs typeface="Alice" pitchFamily="34" charset="-120"/>
              </a:rPr>
              <a:t>Multi-objective Extensions</a:t>
            </a:r>
            <a:endParaRPr lang="en-US" sz="1250" dirty="0"/>
          </a:p>
        </p:txBody>
      </p:sp>
      <p:sp>
        <p:nvSpPr>
          <p:cNvPr id="12" name="Text 6"/>
          <p:cNvSpPr/>
          <p:nvPr/>
        </p:nvSpPr>
        <p:spPr>
          <a:xfrm>
            <a:off x="8992195" y="5827276"/>
            <a:ext cx="4844415" cy="412909"/>
          </a:xfrm>
          <a:prstGeom prst="rect">
            <a:avLst/>
          </a:prstGeom>
          <a:noFill/>
          <a:ln/>
        </p:spPr>
        <p:txBody>
          <a:bodyPr wrap="square" lIns="0" tIns="0" rIns="0" bIns="0" rtlCol="0" anchor="t"/>
          <a:lstStyle/>
          <a:p>
            <a:pPr algn="l" indent="0" marL="0">
              <a:lnSpc>
                <a:spcPts val="1600"/>
              </a:lnSpc>
              <a:buNone/>
            </a:pPr>
            <a:r>
              <a:rPr lang="en-US" sz="1000" dirty="0">
                <a:solidFill>
                  <a:srgbClr val="2C2821"/>
                </a:solidFill>
                <a:latin typeface="Lora" pitchFamily="34" charset="0"/>
                <a:ea typeface="Lora" pitchFamily="34" charset="-122"/>
                <a:cs typeface="Lora" pitchFamily="34" charset="-120"/>
              </a:rPr>
              <a:t>Extending the framework to more effectively handle problems with multiple conflicting objectives, incorporating Pareto-based selection mechanisms.</a:t>
            </a:r>
            <a:endParaRPr lang="en-US" sz="1000" dirty="0"/>
          </a:p>
        </p:txBody>
      </p:sp>
      <p:pic>
        <p:nvPicPr>
          <p:cNvPr id="13" name="Image 4" descr="preencoded.png">    </p:cNvPr>
          <p:cNvPicPr>
            <a:picLocks noChangeAspect="1"/>
          </p:cNvPicPr>
          <p:nvPr/>
        </p:nvPicPr>
        <p:blipFill>
          <a:blip r:embed="rId5"/>
          <a:stretch>
            <a:fillRect/>
          </a:stretch>
        </p:blipFill>
        <p:spPr>
          <a:xfrm>
            <a:off x="5831562" y="3569018"/>
            <a:ext cx="2967157" cy="2967157"/>
          </a:xfrm>
          <a:prstGeom prst="rect">
            <a:avLst/>
          </a:prstGeom>
        </p:spPr>
      </p:pic>
      <p:pic>
        <p:nvPicPr>
          <p:cNvPr id="14" name="Image 5" descr="preencoded.png">    </p:cNvPr>
          <p:cNvPicPr>
            <a:picLocks noChangeAspect="1"/>
          </p:cNvPicPr>
          <p:nvPr/>
        </p:nvPicPr>
        <p:blipFill>
          <a:blip r:embed="rId6"/>
          <a:stretch>
            <a:fillRect/>
          </a:stretch>
        </p:blipFill>
        <p:spPr>
          <a:xfrm>
            <a:off x="7952899" y="5666303"/>
            <a:ext cx="193000" cy="241221"/>
          </a:xfrm>
          <a:prstGeom prst="rect">
            <a:avLst/>
          </a:prstGeom>
        </p:spPr>
      </p:pic>
      <p:sp>
        <p:nvSpPr>
          <p:cNvPr id="15" name="Text 7"/>
          <p:cNvSpPr/>
          <p:nvPr/>
        </p:nvSpPr>
        <p:spPr>
          <a:xfrm>
            <a:off x="4025503" y="5548432"/>
            <a:ext cx="1612583" cy="201454"/>
          </a:xfrm>
          <a:prstGeom prst="rect">
            <a:avLst/>
          </a:prstGeom>
          <a:noFill/>
          <a:ln/>
        </p:spPr>
        <p:txBody>
          <a:bodyPr wrap="none" lIns="0" tIns="0" rIns="0" bIns="0" rtlCol="0" anchor="t"/>
          <a:lstStyle/>
          <a:p>
            <a:pPr algn="r" indent="0" marL="0">
              <a:lnSpc>
                <a:spcPts val="1550"/>
              </a:lnSpc>
              <a:buNone/>
            </a:pPr>
            <a:r>
              <a:rPr lang="en-US" sz="1250" dirty="0">
                <a:solidFill>
                  <a:srgbClr val="2C2821"/>
                </a:solidFill>
                <a:latin typeface="Alice" pitchFamily="34" charset="0"/>
                <a:ea typeface="Alice" pitchFamily="34" charset="-122"/>
                <a:cs typeface="Alice" pitchFamily="34" charset="-120"/>
              </a:rPr>
              <a:t>Constraint Handling</a:t>
            </a:r>
            <a:endParaRPr lang="en-US" sz="1250" dirty="0"/>
          </a:p>
        </p:txBody>
      </p:sp>
      <p:sp>
        <p:nvSpPr>
          <p:cNvPr id="16" name="Text 8"/>
          <p:cNvSpPr/>
          <p:nvPr/>
        </p:nvSpPr>
        <p:spPr>
          <a:xfrm>
            <a:off x="793790" y="5827276"/>
            <a:ext cx="4844296" cy="412909"/>
          </a:xfrm>
          <a:prstGeom prst="rect">
            <a:avLst/>
          </a:prstGeom>
          <a:noFill/>
          <a:ln/>
        </p:spPr>
        <p:txBody>
          <a:bodyPr wrap="square" lIns="0" tIns="0" rIns="0" bIns="0" rtlCol="0" anchor="t"/>
          <a:lstStyle/>
          <a:p>
            <a:pPr algn="r" indent="0" marL="0">
              <a:lnSpc>
                <a:spcPts val="1600"/>
              </a:lnSpc>
              <a:buNone/>
            </a:pPr>
            <a:r>
              <a:rPr lang="en-US" sz="1000" dirty="0">
                <a:solidFill>
                  <a:srgbClr val="2C2821"/>
                </a:solidFill>
                <a:latin typeface="Lora" pitchFamily="34" charset="0"/>
                <a:ea typeface="Lora" pitchFamily="34" charset="-122"/>
                <a:cs typeface="Lora" pitchFamily="34" charset="-120"/>
              </a:rPr>
              <a:t>Enhancing the algorithm's ability to navigate highly constrained search spaces through specialized constraint handling techniques.</a:t>
            </a:r>
            <a:endParaRPr lang="en-US" sz="1000" dirty="0"/>
          </a:p>
        </p:txBody>
      </p:sp>
      <p:pic>
        <p:nvPicPr>
          <p:cNvPr id="17" name="Image 6" descr="preencoded.png">    </p:cNvPr>
          <p:cNvPicPr>
            <a:picLocks noChangeAspect="1"/>
          </p:cNvPicPr>
          <p:nvPr/>
        </p:nvPicPr>
        <p:blipFill>
          <a:blip r:embed="rId7"/>
          <a:stretch>
            <a:fillRect/>
          </a:stretch>
        </p:blipFill>
        <p:spPr>
          <a:xfrm>
            <a:off x="5831562" y="3569018"/>
            <a:ext cx="2967157" cy="2967157"/>
          </a:xfrm>
          <a:prstGeom prst="rect">
            <a:avLst/>
          </a:prstGeom>
        </p:spPr>
      </p:pic>
      <p:pic>
        <p:nvPicPr>
          <p:cNvPr id="18" name="Image 7" descr="preencoded.png">    </p:cNvPr>
          <p:cNvPicPr>
            <a:picLocks noChangeAspect="1"/>
          </p:cNvPicPr>
          <p:nvPr/>
        </p:nvPicPr>
        <p:blipFill>
          <a:blip r:embed="rId8"/>
          <a:stretch>
            <a:fillRect/>
          </a:stretch>
        </p:blipFill>
        <p:spPr>
          <a:xfrm>
            <a:off x="6484144" y="5666303"/>
            <a:ext cx="193000" cy="241221"/>
          </a:xfrm>
          <a:prstGeom prst="rect">
            <a:avLst/>
          </a:prstGeom>
        </p:spPr>
      </p:pic>
      <p:sp>
        <p:nvSpPr>
          <p:cNvPr id="19" name="Text 9"/>
          <p:cNvSpPr/>
          <p:nvPr/>
        </p:nvSpPr>
        <p:spPr>
          <a:xfrm>
            <a:off x="793790" y="6681192"/>
            <a:ext cx="13042821" cy="619363"/>
          </a:xfrm>
          <a:prstGeom prst="rect">
            <a:avLst/>
          </a:prstGeom>
          <a:noFill/>
          <a:ln/>
        </p:spPr>
        <p:txBody>
          <a:bodyPr wrap="square" lIns="0" tIns="0" rIns="0" bIns="0" rtlCol="0" anchor="t"/>
          <a:lstStyle/>
          <a:p>
            <a:pPr algn="l" indent="0" marL="0">
              <a:lnSpc>
                <a:spcPts val="1600"/>
              </a:lnSpc>
              <a:buNone/>
            </a:pPr>
            <a:r>
              <a:rPr lang="en-US" sz="1000" dirty="0">
                <a:solidFill>
                  <a:srgbClr val="2C2821"/>
                </a:solidFill>
                <a:latin typeface="Lora" pitchFamily="34" charset="0"/>
                <a:ea typeface="Lora" pitchFamily="34" charset="-122"/>
                <a:cs typeface="Lora" pitchFamily="34" charset="-120"/>
              </a:rPr>
              <a:t>The research presented in this work opens several promising avenues for future investigation. Beyond the identified future research directions, we anticipate that the principles underlying our ensemble approach could be extended to incorporate other optimization paradigms, including quantum-inspired algorithms and physics-based methods. The modular nature of our framework facilitates such extensions without requiring fundamental redesign.</a:t>
            </a:r>
            <a:endParaRPr lang="en-US" sz="1000" dirty="0"/>
          </a:p>
        </p:txBody>
      </p:sp>
      <p:sp>
        <p:nvSpPr>
          <p:cNvPr id="20" name="Text 10"/>
          <p:cNvSpPr/>
          <p:nvPr/>
        </p:nvSpPr>
        <p:spPr>
          <a:xfrm>
            <a:off x="793790" y="7445573"/>
            <a:ext cx="13042821" cy="619363"/>
          </a:xfrm>
          <a:prstGeom prst="rect">
            <a:avLst/>
          </a:prstGeom>
          <a:noFill/>
          <a:ln/>
        </p:spPr>
        <p:txBody>
          <a:bodyPr wrap="square" lIns="0" tIns="0" rIns="0" bIns="0" rtlCol="0" anchor="t"/>
          <a:lstStyle/>
          <a:p>
            <a:pPr algn="l" indent="0" marL="0">
              <a:lnSpc>
                <a:spcPts val="1600"/>
              </a:lnSpc>
              <a:buNone/>
            </a:pPr>
            <a:r>
              <a:rPr lang="en-US" sz="1000" dirty="0">
                <a:solidFill>
                  <a:srgbClr val="2C2821"/>
                </a:solidFill>
                <a:latin typeface="Lora" pitchFamily="34" charset="0"/>
                <a:ea typeface="Lora" pitchFamily="34" charset="-122"/>
                <a:cs typeface="Lora" pitchFamily="34" charset="-120"/>
              </a:rPr>
              <a:t>Ultimately, this research contributes to the broader goal of developing more intelligent and adaptive optimization systems capable of efficiently solving increasingly complex real-world problems. As computational challenges continue to grow in scale and complexity, ensemble approaches that can leverage the complementary strengths of different algorithms will become increasingly valuable tools for researchers and practitioners across diverse domains.</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Slide 1</vt:lpstr>
      <vt:lpstr>Slide 2</vt:lpstr>
      <vt:lpstr>Slide 3</vt:lpstr>
      <vt:lpstr>Slide 4</vt:lpstr>
      <vt:lpstr>Slide 5</vt:lpstr>
      <vt:lpstr>Slide 6</vt:lpstr>
      <vt:lpstr>Slide 7</vt:lpstr>
      <vt:lpstr>Slide 8</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2025-07-13T22:12:24Z</dcterms:created>
  <dcterms:modified xsi:type="dcterms:W3CDTF">2025-07-13T22:12:24Z</dcterms:modified>
</cp:coreProperties>
</file>