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64" r:id="rId4"/>
    <p:sldId id="272" r:id="rId5"/>
    <p:sldId id="273" r:id="rId6"/>
    <p:sldId id="274" r:id="rId7"/>
    <p:sldId id="261" r:id="rId8"/>
    <p:sldId id="275" r:id="rId9"/>
    <p:sldId id="263" r:id="rId10"/>
    <p:sldId id="266" r:id="rId11"/>
    <p:sldId id="270" r:id="rId12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4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266B62-57A1-5DF1-1B37-B7CDEB461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95D2418-30F9-2DB1-4409-24BEE5B05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1875E4-508C-668C-81F6-C742918E2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80D6-70EC-4E26-B63B-029E2BCD0D92}" type="datetimeFigureOut">
              <a:rPr lang="pt-PT" smtClean="0"/>
              <a:t>20/06/2025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231B3F9-624C-26FF-FDED-29A651DC4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28680CD-2E06-5EA7-5AF1-FAD555DA5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CE61-0EF1-4E10-A4FC-CE375513486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342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748A66-101D-18C9-54FE-C498AA6C4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A2D2738-3D67-FA4F-3E2C-16568835A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A0BD469-BA27-E747-CD72-4EE993DC6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80D6-70EC-4E26-B63B-029E2BCD0D92}" type="datetimeFigureOut">
              <a:rPr lang="pt-PT" smtClean="0"/>
              <a:t>20/06/2025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696F2B2-6F86-C283-EFD7-E9EDA12B2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0DB160D-2E4F-2EC5-CE4D-B5C5EFFFD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CE61-0EF1-4E10-A4FC-CE375513486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98342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645B49B-E728-1326-C0D1-F0774A1463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1B4D1EF2-1CFA-1E59-A8BB-6EBA6034B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0984444-58EF-9691-F863-D3A97515B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80D6-70EC-4E26-B63B-029E2BCD0D92}" type="datetimeFigureOut">
              <a:rPr lang="pt-PT" smtClean="0"/>
              <a:t>20/06/2025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607705F-EBD8-30C9-6DC3-07D555F31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527DF04-C29D-B94B-948F-434F4F266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CE61-0EF1-4E10-A4FC-CE375513486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70242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F4256A-1B77-AEA1-7DD1-EB6A5892B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2396229-5B5B-1A37-F2F3-C94EE7A3E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25A4A43-3698-DAB6-2212-4FB1BC77C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80D6-70EC-4E26-B63B-029E2BCD0D92}" type="datetimeFigureOut">
              <a:rPr lang="pt-PT" smtClean="0"/>
              <a:t>20/06/2025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6E792AD-987D-8F55-2EF8-0604AC3F9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2FFAB59-8BD5-1AC7-48D9-918224385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CE61-0EF1-4E10-A4FC-CE375513486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604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BEAA57-8A6F-A765-57FC-08CB0007F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B1C12536-90FB-878C-01A0-BD5741F7F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A55769F-15CA-BC52-EC02-2D04283C2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80D6-70EC-4E26-B63B-029E2BCD0D92}" type="datetimeFigureOut">
              <a:rPr lang="pt-PT" smtClean="0"/>
              <a:t>20/06/2025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960703C-4B3A-8119-CB7E-487DECA9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12FA6AC-F5E6-AFD5-EC0D-F38E6B6F6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CE61-0EF1-4E10-A4FC-CE375513486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1914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C701FC-8214-75EE-3894-E2FF3D997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5363C91-27F9-52DD-F8FE-D29BC3EBB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97A63E3-BC5B-B84E-7E31-02E4C88FA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8B2F578-BDBA-6C98-C98B-9EDDA4DD8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80D6-70EC-4E26-B63B-029E2BCD0D92}" type="datetimeFigureOut">
              <a:rPr lang="pt-PT" smtClean="0"/>
              <a:t>20/06/2025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1926681-E10C-560E-9777-E61263914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E84AE08F-E846-CB3E-0816-6C0C9A62D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CE61-0EF1-4E10-A4FC-CE375513486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04214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470838-B92C-8A36-6729-534C92423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A439500-6A27-813C-FA98-F1A219E23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D301EFB-6322-81A7-C6C3-81C7B181C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00419D42-73B5-CE2D-A22D-CBBC50C208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F209BB8E-602D-13B7-4706-91105B763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DC4B301F-D908-7A8E-6560-F965E0656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80D6-70EC-4E26-B63B-029E2BCD0D92}" type="datetimeFigureOut">
              <a:rPr lang="pt-PT" smtClean="0"/>
              <a:t>20/06/2025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7FA62BB2-EFB2-45F6-BF5E-85DE46D5D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B4C7CA58-6619-9138-F90F-A3C2E0B41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CE61-0EF1-4E10-A4FC-CE375513486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49935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977AC5-4E16-2727-D9E5-5A4CF9773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F48E7BE0-8D8D-8675-3712-75E1D5930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80D6-70EC-4E26-B63B-029E2BCD0D92}" type="datetimeFigureOut">
              <a:rPr lang="pt-PT" smtClean="0"/>
              <a:t>20/06/2025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26663FA3-B78C-9883-5A06-27CA35D19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C1E507A0-36C5-64E5-B374-6D20EAB41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CE61-0EF1-4E10-A4FC-CE375513486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63865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6064DD21-7AC7-D731-17A1-3FA4F7CC0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80D6-70EC-4E26-B63B-029E2BCD0D92}" type="datetimeFigureOut">
              <a:rPr lang="pt-PT" smtClean="0"/>
              <a:t>20/06/2025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CC81DEC5-0E4F-B676-15F8-5F9AE3A0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3ED3503B-C9E7-CAC4-E03D-2A5CE0F78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CE61-0EF1-4E10-A4FC-CE375513486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50892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B6945B-B3B6-9413-B3CC-6171EA21E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485F456-08EE-8473-71E8-321C496AD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B6D209F-2AF8-FDBE-490E-EA0E70A73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8DAB970-965D-B1A7-A8B6-13C946E82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80D6-70EC-4E26-B63B-029E2BCD0D92}" type="datetimeFigureOut">
              <a:rPr lang="pt-PT" smtClean="0"/>
              <a:t>20/06/2025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572B4C0-A60F-CE4C-F675-EACB7C53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EA2CB2D4-A412-148E-FC7A-96B59F2A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CE61-0EF1-4E10-A4FC-CE375513486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8419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9B13D-9A13-B86E-E52A-613BD511B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AA911DAA-ADDD-95BA-7E5D-C7273CF1C1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7454051A-E42B-0237-57ED-A3FBA0CC2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6313B1A8-F35F-E0E3-2104-CF9E08C9A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80D6-70EC-4E26-B63B-029E2BCD0D92}" type="datetimeFigureOut">
              <a:rPr lang="pt-PT" smtClean="0"/>
              <a:t>20/06/2025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14B40F6A-FE6C-C65F-BBE2-7CDB3F08D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5527844-BDA7-2535-1646-A7F0E7A43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CE61-0EF1-4E10-A4FC-CE375513486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89662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EE3CC282-84F1-F3A8-AFD0-85B1C9EF5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B63F27B-0A47-5E2A-2DBA-8C57B6166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78EF9C2-CD87-4195-AD41-734528D1D6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A780D6-70EC-4E26-B63B-029E2BCD0D92}" type="datetimeFigureOut">
              <a:rPr lang="pt-PT" smtClean="0"/>
              <a:t>20/06/2025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26A55C5-F8B8-35BD-FD29-2480F977DB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2E6EA84-DB3C-42C9-77A6-1617EFF4EF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8BCE61-0EF1-4E10-A4FC-CE375513486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1444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zenodo.org/records/14275645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zav@isep.ipp.pt" TargetMode="External"/><Relationship Id="rId2" Type="http://schemas.openxmlformats.org/officeDocument/2006/relationships/hyperlink" Target="mailto:log@isep.ipp.pt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hyperlink" Target="mailto:jan@isep.ipp.pt" TargetMode="External"/><Relationship Id="rId4" Type="http://schemas.openxmlformats.org/officeDocument/2006/relationships/hyperlink" Target="mailto:pnf@isep.ipp.pt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mailto:pnf@isep.ipp.pt" TargetMode="External"/><Relationship Id="rId7" Type="http://schemas.openxmlformats.org/officeDocument/2006/relationships/image" Target="../media/image11.jpg"/><Relationship Id="rId2" Type="http://schemas.openxmlformats.org/officeDocument/2006/relationships/hyperlink" Target="mailto:log@isep.ipp.pt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hyperlink" Target="mailto:zav@isep.ipp.pt" TargetMode="External"/><Relationship Id="rId10" Type="http://schemas.openxmlformats.org/officeDocument/2006/relationships/image" Target="../media/image14.png"/><Relationship Id="rId4" Type="http://schemas.openxmlformats.org/officeDocument/2006/relationships/hyperlink" Target="mailto:jan@isep.ipp.pt" TargetMode="Externa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 descr="Uma imagem com ar livre, energia fotovoltaica, energia solar, painel solar&#10;&#10;Os conteúdos gerados por IA podem estar incorretos.">
            <a:extLst>
              <a:ext uri="{FF2B5EF4-FFF2-40B4-BE49-F238E27FC236}">
                <a16:creationId xmlns:a16="http://schemas.microsoft.com/office/drawing/2014/main" id="{DE480B78-6DE6-7801-AA35-B19A3385C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r="31432" b="2748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4071D84-79F3-05E3-05D0-154A8DA74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400" b="1"/>
              <a:t>Webinar for the IEEE PES GM 2025 Energy Forecast Competition</a:t>
            </a:r>
            <a:endParaRPr lang="pt-PT" sz="44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4D3FB3-2E5F-B533-D2FB-39D452C04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GB" sz="2000" i="1" noProof="0"/>
              <a:t>Webinar 23 June</a:t>
            </a:r>
          </a:p>
          <a:p>
            <a:pPr algn="l"/>
            <a:r>
              <a:rPr lang="en-GB" sz="2000" i="1"/>
              <a:t>Luis Gomes (log@isep.ipp.pt)</a:t>
            </a:r>
            <a:endParaRPr lang="en-GB" sz="2000" i="1" noProof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C358880-E128-294A-920C-890180063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0" y="5946867"/>
            <a:ext cx="3540032" cy="52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69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ontent Placeholder 56">
            <a:extLst>
              <a:ext uri="{FF2B5EF4-FFF2-40B4-BE49-F238E27FC236}">
                <a16:creationId xmlns:a16="http://schemas.microsoft.com/office/drawing/2014/main" id="{9FE01A90-5B3D-3736-8019-509D2B3B5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Time for</a:t>
            </a:r>
          </a:p>
        </p:txBody>
      </p:sp>
      <p:pic>
        <p:nvPicPr>
          <p:cNvPr id="34" name="Marcador de Posição de Conteúdo 33">
            <a:extLst>
              <a:ext uri="{FF2B5EF4-FFF2-40B4-BE49-F238E27FC236}">
                <a16:creationId xmlns:a16="http://schemas.microsoft.com/office/drawing/2014/main" id="{95A746A1-CDE4-F825-EC94-48F4A639E8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3406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E17AA5-C9BD-24D5-FE59-1319BED2F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85964E9-48DE-CC0D-4173-B27953E5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 descr="Uma imagem com ar livre, energia fotovoltaica, energia solar, painel solar&#10;&#10;Os conteúdos gerados por IA podem estar incorretos.">
            <a:extLst>
              <a:ext uri="{FF2B5EF4-FFF2-40B4-BE49-F238E27FC236}">
                <a16:creationId xmlns:a16="http://schemas.microsoft.com/office/drawing/2014/main" id="{B6214CAE-77D5-BFE0-7132-5EBBD7C87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r="31432" b="2748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9B4DCC1-9D9E-154C-5B47-9E1E294FC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6AD661E-5B36-D63D-0F8B-31B711BB8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400" b="1"/>
              <a:t>Webinar for the IEEE PES GM 2025 Energy Forecast Competition</a:t>
            </a:r>
            <a:endParaRPr lang="pt-PT" sz="44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35C3274-078E-7B86-6035-1A73D85937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GB" sz="2000" i="1" noProof="0"/>
              <a:t>Webinar 23 June</a:t>
            </a:r>
          </a:p>
          <a:p>
            <a:pPr algn="l"/>
            <a:r>
              <a:rPr lang="en-GB" sz="2000" i="1"/>
              <a:t>Luis Gomes (log@isep.ipp.pt)</a:t>
            </a:r>
            <a:endParaRPr lang="en-GB" sz="2000" i="1" noProof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B919D0-ACC0-26C4-75C2-2407694E5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C21763F0-8FE8-EB91-DDEB-215FD9E55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F21EEE4-D57C-A9DB-C365-6DA9DAFF1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0" y="5946867"/>
            <a:ext cx="3540032" cy="52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07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1B8038-3392-AE67-F0BE-CBF22E198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F495BF6-4CA0-082C-19B6-F66E43BE9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D7A246-2DFD-5523-B129-A11027680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Agenda</a:t>
            </a:r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CB930063-6C0A-889B-BE03-9613E701C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Marcador de Posição de Conteúdo 10">
            <a:extLst>
              <a:ext uri="{FF2B5EF4-FFF2-40B4-BE49-F238E27FC236}">
                <a16:creationId xmlns:a16="http://schemas.microsoft.com/office/drawing/2014/main" id="{1D131EE7-813E-EBD2-5CBF-D379F8A6B6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1C49E2A8-E5C3-665B-AE30-679D8D486B6E}"/>
              </a:ext>
            </a:extLst>
          </p:cNvPr>
          <p:cNvGrpSpPr/>
          <p:nvPr/>
        </p:nvGrpSpPr>
        <p:grpSpPr>
          <a:xfrm>
            <a:off x="538036" y="2748751"/>
            <a:ext cx="3474720" cy="3783880"/>
            <a:chOff x="445757" y="2910066"/>
            <a:chExt cx="3095931" cy="3371389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9FF53C4F-9B60-076D-548F-7559FC5D9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56444"/>
            <a:stretch>
              <a:fillRect/>
            </a:stretch>
          </p:blipFill>
          <p:spPr>
            <a:xfrm>
              <a:off x="445757" y="2910066"/>
              <a:ext cx="2276662" cy="3371389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1ED7C0BC-A9B6-BDAA-1C81-C7C604F80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4326"/>
            <a:stretch>
              <a:fillRect/>
            </a:stretch>
          </p:blipFill>
          <p:spPr>
            <a:xfrm>
              <a:off x="2722419" y="2910066"/>
              <a:ext cx="819269" cy="33713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8854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4254D9-36D4-88A7-693C-2E45D1A55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9024BFC-2594-E233-5796-83F99074C8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333297"/>
            <a:ext cx="5458905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 dirty="0"/>
              <a:t>Accurate Forecasting</a:t>
            </a:r>
            <a:r>
              <a:rPr lang="en-US" sz="2000" dirty="0"/>
              <a:t>: Participants must forecast hourly electric energy consumption</a:t>
            </a:r>
          </a:p>
          <a:p>
            <a:endParaRPr lang="en-US" sz="2000" dirty="0"/>
          </a:p>
          <a:p>
            <a:r>
              <a:rPr lang="en-US" sz="2000" b="1" dirty="0"/>
              <a:t>Multi-criteria Evaluation</a:t>
            </a:r>
            <a:r>
              <a:rPr lang="en-US" sz="2000" dirty="0"/>
              <a:t>: Methods are judged not only by accuracy (using RMSE)</a:t>
            </a:r>
          </a:p>
          <a:p>
            <a:endParaRPr lang="en-US" sz="2000" dirty="0"/>
          </a:p>
          <a:p>
            <a:r>
              <a:rPr lang="en-US" sz="2000" b="1" dirty="0"/>
              <a:t>Focus on Methodology</a:t>
            </a:r>
            <a:r>
              <a:rPr lang="en-US" sz="2000" dirty="0"/>
              <a:t>: Pre-processing techniques can be crucial</a:t>
            </a:r>
          </a:p>
        </p:txBody>
      </p:sp>
      <p:pic>
        <p:nvPicPr>
          <p:cNvPr id="6" name="Imagem 5" descr="Uma imagem com ar livre, moinho de vento&#10;&#10;Os conteúdos gerados por IA podem estar incorretos.">
            <a:extLst>
              <a:ext uri="{FF2B5EF4-FFF2-40B4-BE49-F238E27FC236}">
                <a16:creationId xmlns:a16="http://schemas.microsoft.com/office/drawing/2014/main" id="{C7A5FF47-B922-1D33-6346-45356FCBF5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40" r="6413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CA3CC32-204F-0069-755A-2B2D90D5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Competition Outline</a:t>
            </a:r>
            <a:br>
              <a:rPr lang="en-US" noProof="0" dirty="0"/>
            </a:br>
            <a:r>
              <a:rPr lang="en-US" sz="2800" i="1" noProof="0" dirty="0"/>
              <a:t>goals</a:t>
            </a:r>
            <a:endParaRPr lang="en-US" i="1" noProof="0" dirty="0"/>
          </a:p>
        </p:txBody>
      </p:sp>
    </p:spTree>
    <p:extLst>
      <p:ext uri="{BB962C8B-B14F-4D97-AF65-F5344CB8AC3E}">
        <p14:creationId xmlns:p14="http://schemas.microsoft.com/office/powerpoint/2010/main" val="2987616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3F651B-6AF0-073F-0299-F0B33AEA7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85EB3F1-37E8-63D8-5931-1A03C5CDC6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b="1" dirty="0"/>
              <a:t>1 week competition</a:t>
            </a:r>
            <a:r>
              <a:rPr lang="en-US" sz="1700" dirty="0"/>
              <a:t>, with daily submissions</a:t>
            </a:r>
          </a:p>
          <a:p>
            <a:endParaRPr lang="en-US" sz="1700" dirty="0"/>
          </a:p>
          <a:p>
            <a:r>
              <a:rPr lang="en-US" sz="1700" b="1" dirty="0"/>
              <a:t>Data</a:t>
            </a:r>
            <a:r>
              <a:rPr lang="en-US" sz="1700" dirty="0"/>
              <a:t> will be </a:t>
            </a:r>
            <a:r>
              <a:rPr lang="en-US" sz="1700" b="1" dirty="0"/>
              <a:t>published</a:t>
            </a:r>
            <a:r>
              <a:rPr lang="en-US" sz="1700" dirty="0"/>
              <a:t>, to participants and to the public, </a:t>
            </a:r>
            <a:r>
              <a:rPr lang="en-US" sz="1700" b="1" dirty="0"/>
              <a:t>every day</a:t>
            </a:r>
          </a:p>
          <a:p>
            <a:endParaRPr lang="en-US" sz="1700" dirty="0"/>
          </a:p>
          <a:p>
            <a:r>
              <a:rPr lang="en-US" sz="1700" dirty="0">
                <a:hlinkClick r:id="rId2"/>
              </a:rPr>
              <a:t>https://zenodo.org/records/14275645</a:t>
            </a:r>
            <a:r>
              <a:rPr lang="en-US" sz="1700" dirty="0"/>
              <a:t> </a:t>
            </a:r>
          </a:p>
        </p:txBody>
      </p:sp>
      <p:pic>
        <p:nvPicPr>
          <p:cNvPr id="6" name="Imagem 5" descr="Uma imagem com ar livre, moinho de vento&#10;&#10;Os conteúdos gerados por IA podem estar incorretos.">
            <a:extLst>
              <a:ext uri="{FF2B5EF4-FFF2-40B4-BE49-F238E27FC236}">
                <a16:creationId xmlns:a16="http://schemas.microsoft.com/office/drawing/2014/main" id="{D4F114B0-B6B8-815D-3E32-49CB754BEB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40" r="6413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5E74418-0362-DF10-724F-AF2D2D54E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523" y="4505727"/>
            <a:ext cx="3171237" cy="2145776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C33747EF-30BF-68A2-3846-E4003124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Competition Outline</a:t>
            </a:r>
            <a:br>
              <a:rPr lang="en-US" noProof="0" dirty="0"/>
            </a:br>
            <a:r>
              <a:rPr lang="en-US" sz="2800" i="1" noProof="0" dirty="0"/>
              <a:t>data</a:t>
            </a:r>
            <a:endParaRPr lang="en-US" i="1" noProof="0" dirty="0"/>
          </a:p>
        </p:txBody>
      </p:sp>
    </p:spTree>
    <p:extLst>
      <p:ext uri="{BB962C8B-B14F-4D97-AF65-F5344CB8AC3E}">
        <p14:creationId xmlns:p14="http://schemas.microsoft.com/office/powerpoint/2010/main" val="1639262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EF8C32-2A7F-DAEC-AFC4-8E3F958B7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1485145-9CAF-DF29-CC9D-691C38C97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Competition Outline</a:t>
            </a:r>
            <a:br>
              <a:rPr lang="en-US" noProof="0" dirty="0"/>
            </a:br>
            <a:r>
              <a:rPr lang="en-US" sz="2800" i="1" noProof="0" dirty="0"/>
              <a:t>submission</a:t>
            </a:r>
            <a:endParaRPr lang="en-US" i="1" noProof="0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C1162E6-4AA2-A0F8-3869-5B5D50C25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33297"/>
            <a:ext cx="5124586" cy="3843666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2000" dirty="0"/>
              <a:t>By email, until 22:59 GMT</a:t>
            </a:r>
          </a:p>
          <a:p>
            <a:pPr lvl="1"/>
            <a:r>
              <a:rPr lang="en-US" sz="1600" dirty="0">
                <a:hlinkClick r:id="rId2"/>
              </a:rPr>
              <a:t>log@isep.ipp.pt</a:t>
            </a:r>
            <a:r>
              <a:rPr lang="en-US" sz="1600" dirty="0"/>
              <a:t>, </a:t>
            </a:r>
            <a:r>
              <a:rPr lang="en-US" sz="1600" dirty="0">
                <a:hlinkClick r:id="rId3"/>
              </a:rPr>
              <a:t>zav@isep.ipp.pt</a:t>
            </a:r>
            <a:r>
              <a:rPr lang="en-US" sz="1600" dirty="0"/>
              <a:t>, </a:t>
            </a:r>
            <a:r>
              <a:rPr lang="en-US" sz="1600" dirty="0">
                <a:hlinkClick r:id="rId4"/>
              </a:rPr>
              <a:t>pnf@isep.ipp.pt</a:t>
            </a:r>
            <a:r>
              <a:rPr lang="en-US" sz="1600" dirty="0"/>
              <a:t>, and </a:t>
            </a:r>
            <a:r>
              <a:rPr lang="en-US" sz="1600" dirty="0">
                <a:hlinkClick r:id="rId5"/>
              </a:rPr>
              <a:t>jan@isep.ipp.pt</a:t>
            </a:r>
            <a:endParaRPr lang="en-US" sz="1600" dirty="0"/>
          </a:p>
          <a:p>
            <a:endParaRPr lang="en-US" sz="2000" dirty="0"/>
          </a:p>
          <a:p>
            <a:r>
              <a:rPr lang="en-US" sz="2000" dirty="0"/>
              <a:t>Each submission must include</a:t>
            </a:r>
            <a:endParaRPr lang="en-US" sz="1600" dirty="0"/>
          </a:p>
          <a:p>
            <a:pPr marL="857250" lvl="1" indent="-400050">
              <a:buFont typeface="+mj-lt"/>
              <a:buAutoNum type="romanLcPeriod"/>
            </a:pPr>
            <a:r>
              <a:rPr lang="en-US" sz="1600" dirty="0"/>
              <a:t>the results obtained for that day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sz="1600" dirty="0"/>
              <a:t>the execution time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sz="1600" dirty="0"/>
              <a:t>(optional) execution energy consumption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sz="1600" dirty="0"/>
              <a:t>the code used to generate the results (equal in all submission days)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sz="1600" dirty="0"/>
              <a:t>a simple readme to describe how the code can be executed (equal in all submission days)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sz="1600" dirty="0"/>
              <a:t>the description of the forecast model used (equal in all submission days)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sz="1600" dirty="0"/>
              <a:t>declaration of authorship (equal in all submission days)</a:t>
            </a:r>
          </a:p>
        </p:txBody>
      </p:sp>
      <p:pic>
        <p:nvPicPr>
          <p:cNvPr id="5" name="Imagem 4" descr="Uma imagem com vestuário, pessoa, interior, computador portátil&#10;&#10;Os conteúdos gerados por IA podem estar incorretos.">
            <a:extLst>
              <a:ext uri="{FF2B5EF4-FFF2-40B4-BE49-F238E27FC236}">
                <a16:creationId xmlns:a16="http://schemas.microsoft.com/office/drawing/2014/main" id="{7B6AD21C-A1AB-9A48-EFE8-EF97A253A8C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83" r="11770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57069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C837C1-6690-5206-DE00-A11434DF0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4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37347C-A8D7-A5AF-80D6-A5E89EB78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75555"/>
            <a:ext cx="5387502" cy="380140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Daily releases (during week competition)</a:t>
            </a:r>
          </a:p>
          <a:p>
            <a:pPr lvl="1"/>
            <a:r>
              <a:rPr lang="en-US" sz="1500" dirty="0"/>
              <a:t>forecasted weather temperature for next day (hourly)</a:t>
            </a:r>
          </a:p>
          <a:p>
            <a:pPr lvl="1"/>
            <a:r>
              <a:rPr lang="en-US" sz="1500" dirty="0"/>
              <a:t>real consumption of the previous day (hourly)</a:t>
            </a:r>
          </a:p>
          <a:p>
            <a:pPr lvl="1"/>
            <a:endParaRPr lang="en-US" sz="1500" dirty="0"/>
          </a:p>
          <a:p>
            <a:pPr marL="228600" lvl="1">
              <a:spcBef>
                <a:spcPts val="1000"/>
              </a:spcBef>
            </a:pPr>
            <a:r>
              <a:rPr lang="en-US" sz="2000" dirty="0"/>
              <a:t>The results will be evaluated according to</a:t>
            </a:r>
          </a:p>
          <a:p>
            <a:pPr lvl="1"/>
            <a:r>
              <a:rPr lang="en-US" sz="1500" dirty="0"/>
              <a:t>Root mean square error (RMSE)</a:t>
            </a:r>
          </a:p>
          <a:p>
            <a:pPr lvl="1"/>
            <a:r>
              <a:rPr lang="en-US" sz="1500" dirty="0"/>
              <a:t>Execution time</a:t>
            </a:r>
          </a:p>
          <a:p>
            <a:pPr lvl="1"/>
            <a:r>
              <a:rPr lang="en-US" sz="1500" dirty="0"/>
              <a:t>(optional) Energy consumption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4ED7B15-9F46-DEC7-4005-B4998C4C26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147"/>
          <a:stretch>
            <a:fillRect/>
          </a:stretch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7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FF0CF5D0-1E37-4FF0-2528-70CE17710A51}"/>
              </a:ext>
            </a:extLst>
          </p:cNvPr>
          <p:cNvSpPr txBox="1">
            <a:spLocks/>
          </p:cNvSpPr>
          <p:nvPr/>
        </p:nvSpPr>
        <p:spPr>
          <a:xfrm>
            <a:off x="838201" y="365125"/>
            <a:ext cx="5251316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Competition Outline</a:t>
            </a:r>
            <a:br>
              <a:rPr lang="en-US" dirty="0"/>
            </a:br>
            <a:r>
              <a:rPr lang="en-US" sz="2800" i="1" dirty="0"/>
              <a:t>results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66467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7A7734-0353-142A-51FE-84728870C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099ED36-722E-F8B7-E56C-0BD61D127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Deadlines</a:t>
            </a:r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Marcador de Posição de Conteúdo 10">
            <a:extLst>
              <a:ext uri="{FF2B5EF4-FFF2-40B4-BE49-F238E27FC236}">
                <a16:creationId xmlns:a16="http://schemas.microsoft.com/office/drawing/2014/main" id="{E8B2811C-331B-E84F-DE95-F5C89ADCF9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0764FC0-FDFD-954D-44CB-0AA54A7E6573}"/>
              </a:ext>
            </a:extLst>
          </p:cNvPr>
          <p:cNvSpPr/>
          <p:nvPr/>
        </p:nvSpPr>
        <p:spPr>
          <a:xfrm>
            <a:off x="210312" y="4316727"/>
            <a:ext cx="4956048" cy="345186"/>
          </a:xfrm>
          <a:custGeom>
            <a:avLst/>
            <a:gdLst>
              <a:gd name="connsiteX0" fmla="*/ 0 w 4956048"/>
              <a:gd name="connsiteY0" fmla="*/ 0 h 345186"/>
              <a:gd name="connsiteX1" fmla="*/ 401991 w 4956048"/>
              <a:gd name="connsiteY1" fmla="*/ 0 h 345186"/>
              <a:gd name="connsiteX2" fmla="*/ 952663 w 4956048"/>
              <a:gd name="connsiteY2" fmla="*/ 0 h 345186"/>
              <a:gd name="connsiteX3" fmla="*/ 1354653 w 4956048"/>
              <a:gd name="connsiteY3" fmla="*/ 0 h 345186"/>
              <a:gd name="connsiteX4" fmla="*/ 2004446 w 4956048"/>
              <a:gd name="connsiteY4" fmla="*/ 0 h 345186"/>
              <a:gd name="connsiteX5" fmla="*/ 2654239 w 4956048"/>
              <a:gd name="connsiteY5" fmla="*/ 0 h 345186"/>
              <a:gd name="connsiteX6" fmla="*/ 3304032 w 4956048"/>
              <a:gd name="connsiteY6" fmla="*/ 0 h 345186"/>
              <a:gd name="connsiteX7" fmla="*/ 3854704 w 4956048"/>
              <a:gd name="connsiteY7" fmla="*/ 0 h 345186"/>
              <a:gd name="connsiteX8" fmla="*/ 4454936 w 4956048"/>
              <a:gd name="connsiteY8" fmla="*/ 0 h 345186"/>
              <a:gd name="connsiteX9" fmla="*/ 4956048 w 4956048"/>
              <a:gd name="connsiteY9" fmla="*/ 0 h 345186"/>
              <a:gd name="connsiteX10" fmla="*/ 4956048 w 4956048"/>
              <a:gd name="connsiteY10" fmla="*/ 345186 h 345186"/>
              <a:gd name="connsiteX11" fmla="*/ 4306255 w 4956048"/>
              <a:gd name="connsiteY11" fmla="*/ 345186 h 345186"/>
              <a:gd name="connsiteX12" fmla="*/ 3805144 w 4956048"/>
              <a:gd name="connsiteY12" fmla="*/ 345186 h 345186"/>
              <a:gd name="connsiteX13" fmla="*/ 3403153 w 4956048"/>
              <a:gd name="connsiteY13" fmla="*/ 345186 h 345186"/>
              <a:gd name="connsiteX14" fmla="*/ 2753360 w 4956048"/>
              <a:gd name="connsiteY14" fmla="*/ 345186 h 345186"/>
              <a:gd name="connsiteX15" fmla="*/ 2351369 w 4956048"/>
              <a:gd name="connsiteY15" fmla="*/ 345186 h 345186"/>
              <a:gd name="connsiteX16" fmla="*/ 1800697 w 4956048"/>
              <a:gd name="connsiteY16" fmla="*/ 345186 h 345186"/>
              <a:gd name="connsiteX17" fmla="*/ 1349146 w 4956048"/>
              <a:gd name="connsiteY17" fmla="*/ 345186 h 345186"/>
              <a:gd name="connsiteX18" fmla="*/ 699353 w 4956048"/>
              <a:gd name="connsiteY18" fmla="*/ 345186 h 345186"/>
              <a:gd name="connsiteX19" fmla="*/ 0 w 4956048"/>
              <a:gd name="connsiteY19" fmla="*/ 345186 h 345186"/>
              <a:gd name="connsiteX20" fmla="*/ 0 w 4956048"/>
              <a:gd name="connsiteY20" fmla="*/ 0 h 34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56048" h="345186" fill="none" extrusionOk="0">
                <a:moveTo>
                  <a:pt x="0" y="0"/>
                </a:moveTo>
                <a:cubicBezTo>
                  <a:pt x="142855" y="-36097"/>
                  <a:pt x="221401" y="33150"/>
                  <a:pt x="401991" y="0"/>
                </a:cubicBezTo>
                <a:cubicBezTo>
                  <a:pt x="582581" y="-33150"/>
                  <a:pt x="685501" y="26109"/>
                  <a:pt x="952663" y="0"/>
                </a:cubicBezTo>
                <a:cubicBezTo>
                  <a:pt x="1219825" y="-26109"/>
                  <a:pt x="1188592" y="37540"/>
                  <a:pt x="1354653" y="0"/>
                </a:cubicBezTo>
                <a:cubicBezTo>
                  <a:pt x="1520714" y="-37540"/>
                  <a:pt x="1708633" y="30501"/>
                  <a:pt x="2004446" y="0"/>
                </a:cubicBezTo>
                <a:cubicBezTo>
                  <a:pt x="2300259" y="-30501"/>
                  <a:pt x="2450254" y="50436"/>
                  <a:pt x="2654239" y="0"/>
                </a:cubicBezTo>
                <a:cubicBezTo>
                  <a:pt x="2858224" y="-50436"/>
                  <a:pt x="3104490" y="64876"/>
                  <a:pt x="3304032" y="0"/>
                </a:cubicBezTo>
                <a:cubicBezTo>
                  <a:pt x="3503574" y="-64876"/>
                  <a:pt x="3596982" y="231"/>
                  <a:pt x="3854704" y="0"/>
                </a:cubicBezTo>
                <a:cubicBezTo>
                  <a:pt x="4112426" y="-231"/>
                  <a:pt x="4250896" y="38479"/>
                  <a:pt x="4454936" y="0"/>
                </a:cubicBezTo>
                <a:cubicBezTo>
                  <a:pt x="4658976" y="-38479"/>
                  <a:pt x="4814278" y="50258"/>
                  <a:pt x="4956048" y="0"/>
                </a:cubicBezTo>
                <a:cubicBezTo>
                  <a:pt x="4993028" y="134785"/>
                  <a:pt x="4916884" y="249771"/>
                  <a:pt x="4956048" y="345186"/>
                </a:cubicBezTo>
                <a:cubicBezTo>
                  <a:pt x="4771368" y="396758"/>
                  <a:pt x="4444021" y="290219"/>
                  <a:pt x="4306255" y="345186"/>
                </a:cubicBezTo>
                <a:cubicBezTo>
                  <a:pt x="4168489" y="400153"/>
                  <a:pt x="3908637" y="307819"/>
                  <a:pt x="3805144" y="345186"/>
                </a:cubicBezTo>
                <a:cubicBezTo>
                  <a:pt x="3701651" y="382553"/>
                  <a:pt x="3603299" y="338887"/>
                  <a:pt x="3403153" y="345186"/>
                </a:cubicBezTo>
                <a:cubicBezTo>
                  <a:pt x="3203007" y="351485"/>
                  <a:pt x="2959603" y="334566"/>
                  <a:pt x="2753360" y="345186"/>
                </a:cubicBezTo>
                <a:cubicBezTo>
                  <a:pt x="2547117" y="355806"/>
                  <a:pt x="2550607" y="331429"/>
                  <a:pt x="2351369" y="345186"/>
                </a:cubicBezTo>
                <a:cubicBezTo>
                  <a:pt x="2152131" y="358943"/>
                  <a:pt x="2055048" y="307990"/>
                  <a:pt x="1800697" y="345186"/>
                </a:cubicBezTo>
                <a:cubicBezTo>
                  <a:pt x="1546346" y="382382"/>
                  <a:pt x="1443407" y="343949"/>
                  <a:pt x="1349146" y="345186"/>
                </a:cubicBezTo>
                <a:cubicBezTo>
                  <a:pt x="1254885" y="346423"/>
                  <a:pt x="942772" y="343911"/>
                  <a:pt x="699353" y="345186"/>
                </a:cubicBezTo>
                <a:cubicBezTo>
                  <a:pt x="455934" y="346461"/>
                  <a:pt x="192730" y="307379"/>
                  <a:pt x="0" y="345186"/>
                </a:cubicBezTo>
                <a:cubicBezTo>
                  <a:pt x="-31832" y="194039"/>
                  <a:pt x="4193" y="132105"/>
                  <a:pt x="0" y="0"/>
                </a:cubicBezTo>
                <a:close/>
              </a:path>
              <a:path w="4956048" h="345186" stroke="0" extrusionOk="0">
                <a:moveTo>
                  <a:pt x="0" y="0"/>
                </a:moveTo>
                <a:cubicBezTo>
                  <a:pt x="156083" y="-34285"/>
                  <a:pt x="357035" y="10897"/>
                  <a:pt x="550672" y="0"/>
                </a:cubicBezTo>
                <a:cubicBezTo>
                  <a:pt x="744309" y="-10897"/>
                  <a:pt x="860385" y="27415"/>
                  <a:pt x="1002223" y="0"/>
                </a:cubicBezTo>
                <a:cubicBezTo>
                  <a:pt x="1144061" y="-27415"/>
                  <a:pt x="1297309" y="28485"/>
                  <a:pt x="1404214" y="0"/>
                </a:cubicBezTo>
                <a:cubicBezTo>
                  <a:pt x="1511119" y="-28485"/>
                  <a:pt x="1744202" y="45657"/>
                  <a:pt x="1954886" y="0"/>
                </a:cubicBezTo>
                <a:cubicBezTo>
                  <a:pt x="2165570" y="-45657"/>
                  <a:pt x="2198985" y="15735"/>
                  <a:pt x="2406437" y="0"/>
                </a:cubicBezTo>
                <a:cubicBezTo>
                  <a:pt x="2613889" y="-15735"/>
                  <a:pt x="2832071" y="51662"/>
                  <a:pt x="3056230" y="0"/>
                </a:cubicBezTo>
                <a:cubicBezTo>
                  <a:pt x="3280389" y="-51662"/>
                  <a:pt x="3335812" y="35662"/>
                  <a:pt x="3557341" y="0"/>
                </a:cubicBezTo>
                <a:cubicBezTo>
                  <a:pt x="3778870" y="-35662"/>
                  <a:pt x="3907176" y="1270"/>
                  <a:pt x="4108013" y="0"/>
                </a:cubicBezTo>
                <a:cubicBezTo>
                  <a:pt x="4308850" y="-1270"/>
                  <a:pt x="4577429" y="60660"/>
                  <a:pt x="4956048" y="0"/>
                </a:cubicBezTo>
                <a:cubicBezTo>
                  <a:pt x="4989244" y="101123"/>
                  <a:pt x="4931873" y="265538"/>
                  <a:pt x="4956048" y="345186"/>
                </a:cubicBezTo>
                <a:cubicBezTo>
                  <a:pt x="4840875" y="388534"/>
                  <a:pt x="4568273" y="339050"/>
                  <a:pt x="4405376" y="345186"/>
                </a:cubicBezTo>
                <a:cubicBezTo>
                  <a:pt x="4242479" y="351322"/>
                  <a:pt x="4056682" y="312865"/>
                  <a:pt x="3904264" y="345186"/>
                </a:cubicBezTo>
                <a:cubicBezTo>
                  <a:pt x="3751846" y="377507"/>
                  <a:pt x="3513261" y="292435"/>
                  <a:pt x="3353592" y="345186"/>
                </a:cubicBezTo>
                <a:cubicBezTo>
                  <a:pt x="3193923" y="397937"/>
                  <a:pt x="3008781" y="322890"/>
                  <a:pt x="2852481" y="345186"/>
                </a:cubicBezTo>
                <a:cubicBezTo>
                  <a:pt x="2696181" y="367482"/>
                  <a:pt x="2619503" y="292732"/>
                  <a:pt x="2400930" y="345186"/>
                </a:cubicBezTo>
                <a:cubicBezTo>
                  <a:pt x="2182357" y="397640"/>
                  <a:pt x="2163954" y="336701"/>
                  <a:pt x="1949379" y="345186"/>
                </a:cubicBezTo>
                <a:cubicBezTo>
                  <a:pt x="1734804" y="353671"/>
                  <a:pt x="1696927" y="328642"/>
                  <a:pt x="1448267" y="345186"/>
                </a:cubicBezTo>
                <a:cubicBezTo>
                  <a:pt x="1199607" y="361730"/>
                  <a:pt x="1111525" y="333333"/>
                  <a:pt x="848035" y="345186"/>
                </a:cubicBezTo>
                <a:cubicBezTo>
                  <a:pt x="584545" y="357039"/>
                  <a:pt x="407202" y="338948"/>
                  <a:pt x="0" y="345186"/>
                </a:cubicBezTo>
                <a:cubicBezTo>
                  <a:pt x="-32405" y="245108"/>
                  <a:pt x="30866" y="98906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33CC33"/>
            </a:solidFill>
            <a:extLst>
              <a:ext uri="{C807C97D-BFC1-408E-A445-0C87EB9F89A2}">
                <ask:lineSketchStyleProps xmlns:ask="http://schemas.microsoft.com/office/drawing/2018/sketchyshapes" sd="350084933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highlight>
                <a:srgbClr val="00FF00"/>
              </a:highlight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306A11C-43E2-8CC5-BE62-9C6473DF6E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526279" cy="332066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b="1" dirty="0"/>
              <a:t>1 December 2024</a:t>
            </a:r>
            <a:r>
              <a:rPr lang="en-US" sz="1600" dirty="0"/>
              <a:t>: release of v1.0 data (1 year data</a:t>
            </a:r>
          </a:p>
          <a:p>
            <a:r>
              <a:rPr lang="en-US" sz="1600" b="1" dirty="0"/>
              <a:t>30 December 2024</a:t>
            </a:r>
            <a:r>
              <a:rPr lang="en-US" sz="1600" dirty="0"/>
              <a:t>: release of v2.0 data (40 days data)</a:t>
            </a:r>
          </a:p>
          <a:p>
            <a:r>
              <a:rPr lang="en-US" sz="1600" b="1" dirty="0"/>
              <a:t>05-10 January 2025</a:t>
            </a:r>
            <a:r>
              <a:rPr lang="en-US" sz="1600" dirty="0"/>
              <a:t>: first week of competition</a:t>
            </a:r>
          </a:p>
          <a:p>
            <a:r>
              <a:rPr lang="en-US" sz="1600" b="1" dirty="0"/>
              <a:t>23 June 2025</a:t>
            </a:r>
            <a:r>
              <a:rPr lang="en-US" sz="1600" dirty="0"/>
              <a:t>: Webinar</a:t>
            </a:r>
          </a:p>
          <a:p>
            <a:r>
              <a:rPr lang="en-US" sz="1600" b="1" dirty="0"/>
              <a:t>14 July 2025</a:t>
            </a:r>
            <a:r>
              <a:rPr lang="en-US" sz="1600" dirty="0"/>
              <a:t>: second week of competition!</a:t>
            </a:r>
          </a:p>
          <a:p>
            <a:r>
              <a:rPr lang="en-US" sz="1600" b="1" dirty="0"/>
              <a:t>27-31 July 2025 </a:t>
            </a:r>
            <a:r>
              <a:rPr lang="en-US" sz="1600" dirty="0"/>
              <a:t>(IEEE PES GM 25): Winners announced</a:t>
            </a:r>
          </a:p>
        </p:txBody>
      </p:sp>
    </p:spTree>
    <p:extLst>
      <p:ext uri="{BB962C8B-B14F-4D97-AF65-F5344CB8AC3E}">
        <p14:creationId xmlns:p14="http://schemas.microsoft.com/office/powerpoint/2010/main" val="2606456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E2CC20-1D8C-35C9-7661-DC8B4687E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A2CA448-A08D-C18E-E710-9FAE93338C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20" r="3891"/>
          <a:stretch>
            <a:fillRect/>
          </a:stretch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57" name="Content Placeholder 56">
            <a:extLst>
              <a:ext uri="{FF2B5EF4-FFF2-40B4-BE49-F238E27FC236}">
                <a16:creationId xmlns:a16="http://schemas.microsoft.com/office/drawing/2014/main" id="{16E9E6B9-B82E-192F-DEF3-667F542C9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470245"/>
            <a:ext cx="4156512" cy="37698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b="1" dirty="0"/>
              <a:t>REGISTRATION IS</a:t>
            </a:r>
          </a:p>
          <a:p>
            <a:pPr marL="0" indent="0">
              <a:buNone/>
            </a:pPr>
            <a:r>
              <a:rPr lang="en-US" sz="3600" b="1" dirty="0"/>
              <a:t>MANDATORY!!</a:t>
            </a:r>
          </a:p>
        </p:txBody>
      </p:sp>
    </p:spTree>
    <p:extLst>
      <p:ext uri="{BB962C8B-B14F-4D97-AF65-F5344CB8AC3E}">
        <p14:creationId xmlns:p14="http://schemas.microsoft.com/office/powerpoint/2010/main" val="2784896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2A773D-4109-9CA8-991A-AB6FBE2BA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BB4B97-1B00-62AA-687E-B244CF714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Team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4D6C2A6-10F4-6C7F-239D-9380A32DBC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dirty="0"/>
              <a:t>Luis Gomes: </a:t>
            </a:r>
            <a:r>
              <a:rPr lang="en-US" sz="1700" dirty="0">
                <a:hlinkClick r:id="rId2"/>
              </a:rPr>
              <a:t>log@isep.ipp.pt</a:t>
            </a:r>
            <a:r>
              <a:rPr lang="en-US" sz="1700" dirty="0"/>
              <a:t> </a:t>
            </a:r>
          </a:p>
          <a:p>
            <a:r>
              <a:rPr lang="en-US" sz="1700" dirty="0"/>
              <a:t>Pedro Faria: </a:t>
            </a:r>
            <a:r>
              <a:rPr lang="en-US" sz="1700" dirty="0">
                <a:hlinkClick r:id="rId3"/>
              </a:rPr>
              <a:t>pnf@isep.ipp.pt</a:t>
            </a:r>
            <a:r>
              <a:rPr lang="en-US" sz="1700" dirty="0"/>
              <a:t> </a:t>
            </a:r>
          </a:p>
          <a:p>
            <a:r>
              <a:rPr lang="en-US" sz="1700" dirty="0"/>
              <a:t>João Soares: </a:t>
            </a:r>
            <a:r>
              <a:rPr lang="en-US" sz="1700" dirty="0">
                <a:hlinkClick r:id="rId4"/>
              </a:rPr>
              <a:t>jan@isep.ipp.pt</a:t>
            </a:r>
            <a:endParaRPr lang="en-US" sz="1700" dirty="0"/>
          </a:p>
          <a:p>
            <a:r>
              <a:rPr lang="en-US" sz="1700" dirty="0"/>
              <a:t>Zita Vale: </a:t>
            </a:r>
            <a:r>
              <a:rPr lang="en-US" sz="1700" dirty="0">
                <a:hlinkClick r:id="rId5"/>
              </a:rPr>
              <a:t>zav@isep.ipp.pt</a:t>
            </a:r>
            <a:r>
              <a:rPr lang="en-US" sz="1700" dirty="0"/>
              <a:t> </a:t>
            </a:r>
          </a:p>
          <a:p>
            <a:endParaRPr lang="en-US" sz="1700" dirty="0"/>
          </a:p>
        </p:txBody>
      </p:sp>
      <p:pic>
        <p:nvPicPr>
          <p:cNvPr id="7" name="Marcador de Posição de Conteúdo 6">
            <a:extLst>
              <a:ext uri="{FF2B5EF4-FFF2-40B4-BE49-F238E27FC236}">
                <a16:creationId xmlns:a16="http://schemas.microsoft.com/office/drawing/2014/main" id="{4EC80F7A-4BC9-22E8-2255-9807F3DD6A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4" name="Imagem 13" descr="Uma imagem com Cara humana, pessoa, óculos de sol, sorrir&#10;&#10;Os conteúdos gerados por IA podem estar incorretos.">
            <a:extLst>
              <a:ext uri="{FF2B5EF4-FFF2-40B4-BE49-F238E27FC236}">
                <a16:creationId xmlns:a16="http://schemas.microsoft.com/office/drawing/2014/main" id="{84A92BBE-107F-E4A4-F4EB-F75F4CB7E9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160" y="4919528"/>
            <a:ext cx="649091" cy="720000"/>
          </a:xfrm>
          <a:prstGeom prst="ellipse">
            <a:avLst/>
          </a:prstGeom>
        </p:spPr>
      </p:pic>
      <p:pic>
        <p:nvPicPr>
          <p:cNvPr id="16" name="Imagem 15" descr="Uma imagem com Cara humana, pessoa, sorrir, homem&#10;&#10;Os conteúdos gerados por IA podem estar incorretos.">
            <a:extLst>
              <a:ext uri="{FF2B5EF4-FFF2-40B4-BE49-F238E27FC236}">
                <a16:creationId xmlns:a16="http://schemas.microsoft.com/office/drawing/2014/main" id="{FA618A62-C929-B682-94FC-884E95A84E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291" y="4919528"/>
            <a:ext cx="718621" cy="720000"/>
          </a:xfrm>
          <a:prstGeom prst="rect">
            <a:avLst/>
          </a:prstGeom>
        </p:spPr>
      </p:pic>
      <p:pic>
        <p:nvPicPr>
          <p:cNvPr id="20" name="Imagem 19" descr="Uma imagem com Cara humana, Testa, retrato, sobrancelha&#10;&#10;Os conteúdos gerados por IA podem estar incorretos.">
            <a:extLst>
              <a:ext uri="{FF2B5EF4-FFF2-40B4-BE49-F238E27FC236}">
                <a16:creationId xmlns:a16="http://schemas.microsoft.com/office/drawing/2014/main" id="{ED8D5826-0AA2-34F1-C832-4EB4E1E266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55" y="4919528"/>
            <a:ext cx="718621" cy="720000"/>
          </a:xfrm>
          <a:prstGeom prst="rect">
            <a:avLst/>
          </a:prstGeom>
        </p:spPr>
      </p:pic>
      <p:pic>
        <p:nvPicPr>
          <p:cNvPr id="22" name="Imagem 21" descr="Uma imagem com Cara humana, pessoa, sorrir, Testa&#10;&#10;Os conteúdos gerados por IA podem estar incorretos.">
            <a:extLst>
              <a:ext uri="{FF2B5EF4-FFF2-40B4-BE49-F238E27FC236}">
                <a16:creationId xmlns:a16="http://schemas.microsoft.com/office/drawing/2014/main" id="{64F3E5F5-ADC2-E269-5185-63335F52BA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23" y="4919528"/>
            <a:ext cx="71862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458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364</TotalTime>
  <Words>393</Words>
  <Application>Microsoft Office PowerPoint</Application>
  <PresentationFormat>Ecrã Panorâmico</PresentationFormat>
  <Paragraphs>55</Paragraphs>
  <Slides>11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Tema do Office</vt:lpstr>
      <vt:lpstr>Webinar for the IEEE PES GM 2025 Energy Forecast Competition</vt:lpstr>
      <vt:lpstr>Agenda</vt:lpstr>
      <vt:lpstr>Competition Outline goals</vt:lpstr>
      <vt:lpstr>Competition Outline data</vt:lpstr>
      <vt:lpstr>Competition Outline submission</vt:lpstr>
      <vt:lpstr>Apresentação do PowerPoint</vt:lpstr>
      <vt:lpstr>Deadlines</vt:lpstr>
      <vt:lpstr>Apresentação do PowerPoint</vt:lpstr>
      <vt:lpstr>Team</vt:lpstr>
      <vt:lpstr>Apresentação do PowerPoint</vt:lpstr>
      <vt:lpstr>Webinar for the IEEE PES GM 2025 Energy Forecast Competition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Luis Gomes</dc:creator>
  <cp:lastModifiedBy>Luis Gomes</cp:lastModifiedBy>
  <cp:revision>11</cp:revision>
  <dcterms:created xsi:type="dcterms:W3CDTF">2025-04-16T13:08:23Z</dcterms:created>
  <dcterms:modified xsi:type="dcterms:W3CDTF">2025-06-20T14:18:32Z</dcterms:modified>
</cp:coreProperties>
</file>