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64" r:id="rId4"/>
    <p:sldId id="276" r:id="rId5"/>
    <p:sldId id="277" r:id="rId6"/>
    <p:sldId id="282" r:id="rId7"/>
    <p:sldId id="279" r:id="rId8"/>
    <p:sldId id="281" r:id="rId9"/>
    <p:sldId id="280" r:id="rId10"/>
    <p:sldId id="278" r:id="rId11"/>
    <p:sldId id="266" r:id="rId12"/>
    <p:sldId id="270" r:id="rId1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266B62-57A1-5DF1-1B37-B7CDEB46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5D2418-30F9-2DB1-4409-24BEE5B056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1875E4-508C-668C-81F6-C742918E2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231B3F9-624C-26FF-FDED-29A651DC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28680CD-2E06-5EA7-5AF1-FAD555DA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3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748A66-101D-18C9-54FE-C498AA6C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A2D2738-3D67-FA4F-3E2C-16568835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A0BD469-BA27-E747-CD72-4EE993DC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5696F2B2-6F86-C283-EFD7-E9EDA12B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0DB160D-2E4F-2EC5-CE4D-B5C5EFFF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834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645B49B-E728-1326-C0D1-F0774A1463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1B4D1EF2-1CFA-1E59-A8BB-6EBA6034B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0984444-58EF-9691-F863-D3A97515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607705F-EBD8-30C9-6DC3-07D555F3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527DF04-C29D-B94B-948F-434F4F26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0242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F4256A-1B77-AEA1-7DD1-EB6A5892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2396229-5B5B-1A37-F2F3-C94EE7A3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25A4A43-3698-DAB6-2212-4FB1BC77C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6E792AD-987D-8F55-2EF8-0604AC3F9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2FFAB59-8BD5-1AC7-48D9-91822438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04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EAA57-8A6F-A765-57FC-08CB0007F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B1C12536-90FB-878C-01A0-BD5741F7F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A55769F-15CA-BC52-EC02-2D04283C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60703C-4B3A-8119-CB7E-487DECA93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12FA6AC-F5E6-AFD5-EC0D-F38E6B6F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191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701FC-8214-75EE-3894-E2FF3D997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5363C91-27F9-52DD-F8FE-D29BC3EBB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97A63E3-BC5B-B84E-7E31-02E4C88FA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8B2F578-BDBA-6C98-C98B-9EDDA4DD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1926681-E10C-560E-9777-E61263914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84AE08F-E846-CB3E-0816-6C0C9A62D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421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70838-B92C-8A36-6729-534C92423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A439500-6A27-813C-FA98-F1A219E2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6D301EFB-6322-81A7-C6C3-81C7B181C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0419D42-73B5-CE2D-A22D-CBBC50C208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F209BB8E-602D-13B7-4706-91105B763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C4B301F-D908-7A8E-6560-F965E0656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7FA62BB2-EFB2-45F6-BF5E-85DE46D5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B4C7CA58-6619-9138-F90F-A3C2E0B41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993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77AC5-4E16-2727-D9E5-5A4CF977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48E7BE0-8D8D-8675-3712-75E1D593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6663FA3-B78C-9883-5A06-27CA35D1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1E507A0-36C5-64E5-B374-6D20EAB41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3865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6064DD21-7AC7-D731-17A1-3FA4F7CC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CC81DEC5-0E4F-B676-15F8-5F9AE3A0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ED3503B-C9E7-CAC4-E03D-2A5CE0F7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0892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6945B-B3B6-9413-B3CC-6171EA21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485F456-08EE-8473-71E8-321C496AD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B6D209F-2AF8-FDBE-490E-EA0E70A73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8DAB970-965D-B1A7-A8B6-13C946E82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572B4C0-A60F-CE4C-F675-EACB7C53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A2CB2D4-A412-148E-FC7A-96B59F2A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38419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9B13D-9A13-B86E-E52A-613BD511B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AA911DAA-ADDD-95BA-7E5D-C7273CF1C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454051A-E42B-0237-57ED-A3FBA0CC2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6313B1A8-F35F-E0E3-2104-CF9E08C9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4B40F6A-FE6C-C65F-BBE2-7CDB3F08D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5527844-BDA7-2535-1646-A7F0E7A4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966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EE3CC282-84F1-F3A8-AFD0-85B1C9EF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B63F27B-0A47-5E2A-2DBA-8C57B6166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78EF9C2-CD87-4195-AD41-734528D1D6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A780D6-70EC-4E26-B63B-029E2BCD0D92}" type="datetimeFigureOut">
              <a:rPr lang="pt-PT" smtClean="0"/>
              <a:t>20/06/2025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26A55C5-F8B8-35BD-FD29-2480F977DB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E6EA84-DB3C-42C9-77A6-1617EFF4E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CE61-0EF1-4E10-A4FC-CE375513486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444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62506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search?q=parent.id%3A14275644&amp;f=allversions%3Atrue&amp;l=list&amp;p=1&amp;s=10&amp;sort=oldes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2756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2756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27564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61125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61125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zenodo.org/records/1461125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m ar livre, energia fotovoltaica, energia solar, painel solar&#10;&#10;Os conteúdos gerados por IA podem estar incorretos.">
            <a:extLst>
              <a:ext uri="{FF2B5EF4-FFF2-40B4-BE49-F238E27FC236}">
                <a16:creationId xmlns:a16="http://schemas.microsoft.com/office/drawing/2014/main" id="{DE480B78-6DE6-7801-AA35-B19A3385C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31432" b="274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071D84-79F3-05E3-05D0-154A8DA74B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/>
              <a:t>Webinar for the IEEE PES GM 2025 Energy Forecast Competition</a:t>
            </a:r>
            <a:endParaRPr lang="pt-PT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4D3FB3-2E5F-B533-D2FB-39D452C047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i="1" noProof="0"/>
              <a:t>Webinar 23 June</a:t>
            </a:r>
          </a:p>
          <a:p>
            <a:pPr algn="l"/>
            <a:r>
              <a:rPr lang="en-GB" sz="2000" i="1"/>
              <a:t>Luis Gomes (log@isep.ipp.pt)</a:t>
            </a:r>
            <a:endParaRPr lang="en-GB" sz="2000" i="1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C358880-E128-294A-920C-8901800631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5946867"/>
            <a:ext cx="3540032" cy="5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9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A62A82-72CC-1654-1462-13879E824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D33EDB8-D896-7F7A-04E3-5E1AACAA9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672771C-0395-DEB4-EEFE-BB0DCAB36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v3.5.1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87E518A-0355-1DCC-0B4D-9F1BD41ED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https://zenodo.org/records/14625060</a:t>
            </a:r>
            <a:r>
              <a:rPr lang="en-US" sz="1600" dirty="0"/>
              <a:t> </a:t>
            </a:r>
          </a:p>
          <a:p>
            <a:endParaRPr lang="en-US" sz="1600" dirty="0"/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88ECB492-4552-CAE3-7526-E81CE88875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287E06F1-6EDF-AAD9-4F82-7297398A4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CFF07AB1-2C65-B98C-A940-82238CC92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6F83984-6B82-42EC-118C-C5CAF5EA4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45" y="2280760"/>
            <a:ext cx="5973614" cy="423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9FE01A90-5B3D-3736-8019-509D2B3B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Time for</a:t>
            </a:r>
          </a:p>
        </p:txBody>
      </p:sp>
      <p:pic>
        <p:nvPicPr>
          <p:cNvPr id="34" name="Marcador de Posição de Conteúdo 33">
            <a:extLst>
              <a:ext uri="{FF2B5EF4-FFF2-40B4-BE49-F238E27FC236}">
                <a16:creationId xmlns:a16="http://schemas.microsoft.com/office/drawing/2014/main" id="{95A746A1-CDE4-F825-EC94-48F4A639E8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63406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17AA5-C9BD-24D5-FE59-1319BED2F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85964E9-48DE-CC0D-4173-B27953E5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Uma imagem com ar livre, energia fotovoltaica, energia solar, painel solar&#10;&#10;Os conteúdos gerados por IA podem estar incorretos.">
            <a:extLst>
              <a:ext uri="{FF2B5EF4-FFF2-40B4-BE49-F238E27FC236}">
                <a16:creationId xmlns:a16="http://schemas.microsoft.com/office/drawing/2014/main" id="{B6214CAE-77D5-BFE0-7132-5EBBD7C87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31432" b="2748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9B4DCC1-9D9E-154C-5B47-9E1E294FC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AD661E-5B36-D63D-0F8B-31B711BB8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/>
              <a:t>Webinar for the IEEE PES GM 2025 Energy Forecast Competition</a:t>
            </a:r>
            <a:endParaRPr lang="pt-PT" sz="4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5C3274-078E-7B86-6035-1A73D85937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i="1" noProof="0"/>
              <a:t>Webinar 23 June</a:t>
            </a:r>
          </a:p>
          <a:p>
            <a:pPr algn="l"/>
            <a:r>
              <a:rPr lang="en-GB" sz="2000" i="1"/>
              <a:t>Luis Gomes (log@isep.ipp.pt)</a:t>
            </a:r>
            <a:endParaRPr lang="en-GB" sz="2000" i="1" noProof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B919D0-ACC0-26C4-75C2-2407694E5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C21763F0-8FE8-EB91-DDEB-215FD9E55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21EEE4-D57C-A9DB-C365-6DA9DAFF1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0" y="5946867"/>
            <a:ext cx="3540032" cy="52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1B8038-3392-AE67-F0BE-CBF22E198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CF495BF6-4CA0-082C-19B6-F66E43BE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D7A246-2DFD-5523-B129-A11027680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CB930063-6C0A-889B-BE03-9613E701C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arcador de Posição de Conteúdo 10">
            <a:extLst>
              <a:ext uri="{FF2B5EF4-FFF2-40B4-BE49-F238E27FC236}">
                <a16:creationId xmlns:a16="http://schemas.microsoft.com/office/drawing/2014/main" id="{1D131EE7-813E-EBD2-5CBF-D379F8A6B6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C49E2A8-E5C3-665B-AE30-679D8D486B6E}"/>
              </a:ext>
            </a:extLst>
          </p:cNvPr>
          <p:cNvGrpSpPr/>
          <p:nvPr/>
        </p:nvGrpSpPr>
        <p:grpSpPr>
          <a:xfrm>
            <a:off x="538036" y="2748751"/>
            <a:ext cx="3474720" cy="3783880"/>
            <a:chOff x="445757" y="2910066"/>
            <a:chExt cx="3095931" cy="3371389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9FF53C4F-9B60-076D-548F-7559FC5D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6444"/>
            <a:stretch>
              <a:fillRect/>
            </a:stretch>
          </p:blipFill>
          <p:spPr>
            <a:xfrm>
              <a:off x="445757" y="2910066"/>
              <a:ext cx="2276662" cy="3371389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1ED7C0BC-A9B6-BDAA-1C81-C7C604F80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4326"/>
            <a:stretch>
              <a:fillRect/>
            </a:stretch>
          </p:blipFill>
          <p:spPr>
            <a:xfrm>
              <a:off x="2722419" y="2910066"/>
              <a:ext cx="819269" cy="3371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85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4254D9-36D4-88A7-693C-2E45D1A5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CA3CC32-204F-0069-755A-2B2D90D5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/>
              <a:t>versions</a:t>
            </a:r>
            <a:endParaRPr lang="en-US" i="1" noProof="0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9024BFC-2594-E233-5796-83F99074C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https://zenodo.org/search?q=parent.id%3A14275644&amp;f=allversions%3Atrue&amp;l=list&amp;p=1&amp;s=10&amp;sort=oldest</a:t>
            </a:r>
            <a:r>
              <a:rPr lang="en-US" sz="1600" dirty="0"/>
              <a:t> </a:t>
            </a:r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44F6C1FF-E5F2-C675-A152-96921558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4C608C9-9248-6FB8-17BF-8AA648736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495" y="2400718"/>
            <a:ext cx="5044505" cy="420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6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089A47-D7A1-836C-D85C-FC165C5D2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5F9B7FC-37C5-A0B1-DC21-DFE87D9F1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E378E3B-C911-E0CB-712C-B048B5F25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v1.0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501034-1E9E-8A9F-EB53-48FF09787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https://zenodo.org/records/14275645</a:t>
            </a:r>
            <a:r>
              <a:rPr lang="en-US" sz="1600" dirty="0"/>
              <a:t> </a:t>
            </a:r>
          </a:p>
          <a:p>
            <a:endParaRPr lang="en-US" sz="500" dirty="0"/>
          </a:p>
          <a:p>
            <a:r>
              <a:rPr lang="en-US" sz="1600" dirty="0"/>
              <a:t>Excel file</a:t>
            </a:r>
          </a:p>
          <a:p>
            <a:endParaRPr lang="en-US" sz="500" dirty="0"/>
          </a:p>
          <a:p>
            <a:r>
              <a:rPr lang="en-US" sz="1600" dirty="0"/>
              <a:t>Dataset Description</a:t>
            </a:r>
          </a:p>
          <a:p>
            <a:pPr lvl="1"/>
            <a:r>
              <a:rPr lang="en-US" sz="1600" dirty="0"/>
              <a:t>Time: in hours and minutes</a:t>
            </a:r>
          </a:p>
          <a:p>
            <a:pPr lvl="1"/>
            <a:r>
              <a:rPr lang="en-US" sz="1600" dirty="0"/>
              <a:t>Power: in Watts</a:t>
            </a:r>
          </a:p>
          <a:p>
            <a:pPr lvl="1"/>
            <a:r>
              <a:rPr lang="en-US" sz="1600" dirty="0"/>
              <a:t>Voltage: in Volts</a:t>
            </a:r>
          </a:p>
          <a:p>
            <a:pPr lvl="1"/>
            <a:r>
              <a:rPr lang="en-US" sz="1600" dirty="0"/>
              <a:t>Current: in Amperes</a:t>
            </a:r>
          </a:p>
          <a:p>
            <a:pPr lvl="1"/>
            <a:r>
              <a:rPr lang="en-US" sz="1600" dirty="0"/>
              <a:t>Generation power: in Watts</a:t>
            </a:r>
          </a:p>
          <a:p>
            <a:pPr lvl="1"/>
            <a:r>
              <a:rPr lang="en-US" sz="1600" dirty="0"/>
              <a:t>Temperature: in ºC</a:t>
            </a:r>
          </a:p>
          <a:p>
            <a:endParaRPr lang="en-US" sz="1600" dirty="0"/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61C2B147-9877-0967-5468-86386FB631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807EF4A4-50CD-991B-B438-17541D20E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E3E46E4C-846C-0038-C83F-A3B0DF01A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EF0F345-BC80-EADB-E246-776ECEB31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147831"/>
            <a:ext cx="4110757" cy="123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68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77DEE-C5CC-8847-19E3-CA428320F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C7306BA-3BD6-D857-B66C-621666AB8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91B8ECC-0F1C-4AD2-A633-A1095C53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v1.0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1A2C7F-2926-E8EC-BF53-C509DC5ABE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https://zenodo.org/records/14275645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Real data with real issues</a:t>
            </a:r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4E3D45C0-223B-8F55-C82C-AD5C615843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327E20FF-21B0-EE24-1EBA-F0F70DD99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EE3AE837-D4BE-1D04-53A2-8D7172065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889742C-D68E-C3D4-4D61-E5E3717EC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47949"/>
            <a:ext cx="4483631" cy="125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7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FF1F5F-28F5-75BD-2426-F799A2991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F32063A-AD2D-EEF6-BBF0-134E5D42D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28D01F7-A9E0-8439-B1BE-0524B1930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v1.0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C51979A-8E74-0F65-5CEC-090F13C88C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https://zenodo.org/records/14275645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Real data with real issues</a:t>
            </a:r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380EDFA1-DACE-AFB7-EFB1-29CFD7FD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0DFAC0FC-1B57-F366-6DBC-A89DAA7FE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0B4905A0-DD25-F3A7-CDDC-70A7FE9A4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ED7C6B-2167-0097-9D7C-2B0089EE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706775"/>
            <a:ext cx="11054558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1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81F398-BEA1-20BC-BD48-5C7BF1B2B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A595D9FD-9B94-9FF4-ADBF-F17E8553A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51AA0DC-8376-41CB-1F10-31EBBC73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v3.3.1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687B62-27D7-F823-205D-B07C5EE3A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https://zenodo.org/records/14611255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Two files</a:t>
            </a:r>
          </a:p>
          <a:p>
            <a:pPr lvl="1"/>
            <a:r>
              <a:rPr lang="en-US" sz="1600" dirty="0"/>
              <a:t>data_v3.2.2_real </a:t>
            </a:r>
            <a:r>
              <a:rPr lang="en-US" sz="1600" dirty="0" err="1"/>
              <a:t>comsumption_day</a:t>
            </a:r>
            <a:r>
              <a:rPr lang="en-US" sz="1600" dirty="0"/>
              <a:t> 2.xlsx</a:t>
            </a:r>
          </a:p>
          <a:p>
            <a:pPr lvl="1"/>
            <a:r>
              <a:rPr lang="en-US" sz="1600" dirty="0"/>
              <a:t>data_v3.3.1_weather </a:t>
            </a:r>
            <a:r>
              <a:rPr lang="en-US" sz="1600" dirty="0" err="1"/>
              <a:t>forecast_day</a:t>
            </a:r>
            <a:r>
              <a:rPr lang="en-US" sz="1600" dirty="0"/>
              <a:t> 3.xlsx</a:t>
            </a:r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FB4FD975-1E8D-2736-A8B9-A7765CDDF4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DB494AB9-6EDE-A09B-5909-F11937A07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E5E3B939-A496-79E9-8F8E-0FD918F1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245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13C56-C935-D420-BE2A-DFC3051A5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32AA375-B2CE-2DD4-7916-419B18A30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82B1C8B-72BA-1980-9BD1-74297CA3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v3.3.1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F15E5C3-7834-430B-FE5B-4BF91C9C8F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https://zenodo.org/records/14611255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Two files</a:t>
            </a:r>
          </a:p>
          <a:p>
            <a:pPr lvl="1"/>
            <a:r>
              <a:rPr lang="en-US" sz="1600" b="1" dirty="0"/>
              <a:t>data_v3.2.2_real </a:t>
            </a:r>
            <a:r>
              <a:rPr lang="en-US" sz="1600" b="1" dirty="0" err="1"/>
              <a:t>comsumption_day</a:t>
            </a:r>
            <a:r>
              <a:rPr lang="en-US" sz="1600" b="1" dirty="0"/>
              <a:t> 2.xlsx</a:t>
            </a:r>
          </a:p>
          <a:p>
            <a:pPr lvl="1"/>
            <a:r>
              <a:rPr lang="en-US" sz="1600" dirty="0"/>
              <a:t>data_v3.3.1_weather </a:t>
            </a:r>
            <a:r>
              <a:rPr lang="en-US" sz="1600" dirty="0" err="1"/>
              <a:t>forecast_day</a:t>
            </a:r>
            <a:r>
              <a:rPr lang="en-US" sz="1600" dirty="0"/>
              <a:t> 3.xlsx</a:t>
            </a:r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3CB1E314-0280-06BF-EA22-9B669DC125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3BAB0591-AF06-EC92-97EE-1EC82828B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D628DFC7-E83A-0796-D6D6-A356C841D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A73D018-4F9E-CC26-B508-2B21FAAD8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87" y="3588317"/>
            <a:ext cx="3895827" cy="30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5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B5FBA7-8CA2-5980-6536-DAD4CFCB4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0EAE7E0-B1C1-7BA0-52C8-F3C46DF87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F504D4F-A783-63A4-A40A-B4F3F4E00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Dataset</a:t>
            </a:r>
            <a:br>
              <a:rPr lang="en-US" noProof="0" dirty="0"/>
            </a:br>
            <a:r>
              <a:rPr lang="en-US" i="1" noProof="0" dirty="0"/>
              <a:t>v3.3.1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D86C470-06ED-8F7A-E7CF-E115D7E7A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>
                <a:hlinkClick r:id="rId2"/>
              </a:rPr>
              <a:t>https://zenodo.org/records/14611255</a:t>
            </a:r>
            <a:r>
              <a:rPr lang="en-US" sz="1600" dirty="0"/>
              <a:t> </a:t>
            </a:r>
          </a:p>
          <a:p>
            <a:endParaRPr lang="en-US" sz="1600" dirty="0"/>
          </a:p>
          <a:p>
            <a:r>
              <a:rPr lang="en-US" sz="1600" dirty="0"/>
              <a:t>Two files</a:t>
            </a:r>
          </a:p>
          <a:p>
            <a:pPr lvl="1"/>
            <a:r>
              <a:rPr lang="en-US" sz="1600" dirty="0"/>
              <a:t>data_v3.2.2_real </a:t>
            </a:r>
            <a:r>
              <a:rPr lang="en-US" sz="1600" dirty="0" err="1"/>
              <a:t>comsumption_day</a:t>
            </a:r>
            <a:r>
              <a:rPr lang="en-US" sz="1600" dirty="0"/>
              <a:t> 2.xlsx</a:t>
            </a:r>
          </a:p>
          <a:p>
            <a:pPr lvl="1"/>
            <a:r>
              <a:rPr lang="en-US" sz="1600" b="1" dirty="0"/>
              <a:t>data_v3.3.1_weather </a:t>
            </a:r>
            <a:r>
              <a:rPr lang="en-US" sz="1600" b="1" dirty="0" err="1"/>
              <a:t>forecast_day</a:t>
            </a:r>
            <a:r>
              <a:rPr lang="en-US" sz="1600" b="1" dirty="0"/>
              <a:t> 3.xlsx</a:t>
            </a:r>
          </a:p>
        </p:txBody>
      </p:sp>
      <p:pic>
        <p:nvPicPr>
          <p:cNvPr id="4" name="Imagem 3" descr="Uma imagem com Saturação de cores, arte, círculo, circuito&#10;&#10;Os conteúdos gerados por IA podem estar incorretos.">
            <a:extLst>
              <a:ext uri="{FF2B5EF4-FFF2-40B4-BE49-F238E27FC236}">
                <a16:creationId xmlns:a16="http://schemas.microsoft.com/office/drawing/2014/main" id="{EE058FCF-27E0-4A16-EC30-AE0F8AD08E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34" name="!!Arc">
            <a:extLst>
              <a:ext uri="{FF2B5EF4-FFF2-40B4-BE49-F238E27FC236}">
                <a16:creationId xmlns:a16="http://schemas.microsoft.com/office/drawing/2014/main" id="{A19533F9-B8D0-997D-FB35-D74CCA5C5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!!Oval">
            <a:extLst>
              <a:ext uri="{FF2B5EF4-FFF2-40B4-BE49-F238E27FC236}">
                <a16:creationId xmlns:a16="http://schemas.microsoft.com/office/drawing/2014/main" id="{5B6BC5B8-7A14-74F1-D6B6-06A35F389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FF2BD7-E62B-F44D-DE1F-87A31765F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87" y="3588318"/>
            <a:ext cx="3895827" cy="299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887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</TotalTime>
  <Words>288</Words>
  <Application>Microsoft Office PowerPoint</Application>
  <PresentationFormat>Ecrã Panorâmico</PresentationFormat>
  <Paragraphs>50</Paragraphs>
  <Slides>12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Tema do Office</vt:lpstr>
      <vt:lpstr>Webinar for the IEEE PES GM 2025 Energy Forecast Competition</vt:lpstr>
      <vt:lpstr>Agenda</vt:lpstr>
      <vt:lpstr>Dataset versions</vt:lpstr>
      <vt:lpstr>Dataset v1.0</vt:lpstr>
      <vt:lpstr>Dataset v1.0</vt:lpstr>
      <vt:lpstr>Dataset v1.0</vt:lpstr>
      <vt:lpstr>Dataset v3.3.1</vt:lpstr>
      <vt:lpstr>Dataset v3.3.1</vt:lpstr>
      <vt:lpstr>Dataset v3.3.1</vt:lpstr>
      <vt:lpstr>Dataset v3.5.1</vt:lpstr>
      <vt:lpstr>Apresentação do PowerPoint</vt:lpstr>
      <vt:lpstr>Webinar for the IEEE PES GM 2025 Energy Forecast Competition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Luis Gomes</dc:creator>
  <cp:lastModifiedBy>Luis Gomes</cp:lastModifiedBy>
  <cp:revision>12</cp:revision>
  <dcterms:created xsi:type="dcterms:W3CDTF">2025-04-16T13:08:23Z</dcterms:created>
  <dcterms:modified xsi:type="dcterms:W3CDTF">2025-06-20T14:55:23Z</dcterms:modified>
</cp:coreProperties>
</file>